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5"/>
  </p:notesMasterIdLst>
  <p:handoutMasterIdLst>
    <p:handoutMasterId r:id="rId46"/>
  </p:handoutMasterIdLst>
  <p:sldIdLst>
    <p:sldId id="305" r:id="rId4"/>
    <p:sldId id="320" r:id="rId5"/>
    <p:sldId id="306" r:id="rId6"/>
    <p:sldId id="307" r:id="rId7"/>
    <p:sldId id="308" r:id="rId8"/>
    <p:sldId id="318" r:id="rId9"/>
    <p:sldId id="309" r:id="rId10"/>
    <p:sldId id="288" r:id="rId11"/>
    <p:sldId id="295" r:id="rId12"/>
    <p:sldId id="279" r:id="rId13"/>
    <p:sldId id="294" r:id="rId14"/>
    <p:sldId id="280" r:id="rId15"/>
    <p:sldId id="317" r:id="rId16"/>
    <p:sldId id="303" r:id="rId17"/>
    <p:sldId id="302" r:id="rId18"/>
    <p:sldId id="265" r:id="rId19"/>
    <p:sldId id="296" r:id="rId20"/>
    <p:sldId id="298" r:id="rId21"/>
    <p:sldId id="281" r:id="rId22"/>
    <p:sldId id="297" r:id="rId23"/>
    <p:sldId id="319" r:id="rId24"/>
    <p:sldId id="276" r:id="rId25"/>
    <p:sldId id="277" r:id="rId26"/>
    <p:sldId id="292" r:id="rId27"/>
    <p:sldId id="304" r:id="rId28"/>
    <p:sldId id="300" r:id="rId29"/>
    <p:sldId id="301" r:id="rId30"/>
    <p:sldId id="311" r:id="rId31"/>
    <p:sldId id="312" r:id="rId32"/>
    <p:sldId id="313" r:id="rId33"/>
    <p:sldId id="258" r:id="rId34"/>
    <p:sldId id="293" r:id="rId35"/>
    <p:sldId id="291" r:id="rId36"/>
    <p:sldId id="282" r:id="rId37"/>
    <p:sldId id="283" r:id="rId38"/>
    <p:sldId id="284" r:id="rId39"/>
    <p:sldId id="287" r:id="rId40"/>
    <p:sldId id="272" r:id="rId41"/>
    <p:sldId id="268" r:id="rId42"/>
    <p:sldId id="321" r:id="rId43"/>
    <p:sldId id="316"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A2AA"/>
    <a:srgbClr val="002F55"/>
    <a:srgbClr val="91AFB2"/>
    <a:srgbClr val="438086"/>
    <a:srgbClr val="8DC0C5"/>
    <a:srgbClr val="BAD9DC"/>
    <a:srgbClr val="9900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71350" autoAdjust="0"/>
  </p:normalViewPr>
  <p:slideViewPr>
    <p:cSldViewPr snapToGrid="0">
      <p:cViewPr varScale="1">
        <p:scale>
          <a:sx n="88" d="100"/>
          <a:sy n="88" d="100"/>
        </p:scale>
        <p:origin x="108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C7A05A-7E04-461A-9B9E-5EBA38E74817}" type="doc">
      <dgm:prSet loTypeId="urn:microsoft.com/office/officeart/2005/8/layout/vList3" loCatId="list" qsTypeId="urn:microsoft.com/office/officeart/2005/8/quickstyle/simple1" qsCatId="simple" csTypeId="urn:microsoft.com/office/officeart/2005/8/colors/accent1_2" csCatId="accent1" phldr="1"/>
      <dgm:spPr/>
    </dgm:pt>
    <dgm:pt modelId="{119441D1-680B-42AC-AB39-7D3A2D311A07}">
      <dgm:prSet custT="1"/>
      <dgm:spPr/>
      <dgm:t>
        <a:bodyPr/>
        <a:lstStyle/>
        <a:p>
          <a:pPr>
            <a:spcAft>
              <a:spcPts val="0"/>
            </a:spcAft>
          </a:pPr>
          <a:r>
            <a:rPr lang="en-US" altLang="en-US" sz="3200" dirty="0">
              <a:solidFill>
                <a:schemeClr val="bg1"/>
              </a:solidFill>
            </a:rPr>
            <a:t>Medical</a:t>
          </a:r>
        </a:p>
        <a:p>
          <a:pPr>
            <a:spcAft>
              <a:spcPts val="0"/>
            </a:spcAft>
          </a:pPr>
          <a:r>
            <a:rPr lang="en-US" altLang="en-US" sz="2100" dirty="0">
              <a:solidFill>
                <a:schemeClr val="bg1"/>
              </a:solidFill>
            </a:rPr>
            <a:t>Comprehensive adult and </a:t>
          </a:r>
        </a:p>
        <a:p>
          <a:pPr>
            <a:spcAft>
              <a:spcPts val="0"/>
            </a:spcAft>
          </a:pPr>
          <a:r>
            <a:rPr lang="en-US" altLang="en-US" sz="2100" dirty="0">
              <a:solidFill>
                <a:schemeClr val="bg1"/>
              </a:solidFill>
            </a:rPr>
            <a:t>pediatric care</a:t>
          </a:r>
          <a:endParaRPr lang="en-US" sz="2100" dirty="0">
            <a:solidFill>
              <a:schemeClr val="bg1"/>
            </a:solidFill>
          </a:endParaRPr>
        </a:p>
      </dgm:t>
    </dgm:pt>
    <dgm:pt modelId="{10D37611-4874-4D88-B68C-069E936711A3}" type="parTrans" cxnId="{375754C6-2D7B-46A3-A79C-1E4E111D2522}">
      <dgm:prSet/>
      <dgm:spPr/>
      <dgm:t>
        <a:bodyPr/>
        <a:lstStyle/>
        <a:p>
          <a:endParaRPr lang="en-US"/>
        </a:p>
      </dgm:t>
    </dgm:pt>
    <dgm:pt modelId="{F82D0989-5C8F-4A06-A100-C6A104016A0C}" type="sibTrans" cxnId="{375754C6-2D7B-46A3-A79C-1E4E111D2522}">
      <dgm:prSet/>
      <dgm:spPr/>
      <dgm:t>
        <a:bodyPr/>
        <a:lstStyle/>
        <a:p>
          <a:endParaRPr lang="en-US"/>
        </a:p>
      </dgm:t>
    </dgm:pt>
    <dgm:pt modelId="{62C007F0-5177-4BA6-BD26-2500E1FA6616}">
      <dgm:prSet custT="1"/>
      <dgm:spPr/>
      <dgm:t>
        <a:bodyPr/>
        <a:lstStyle/>
        <a:p>
          <a:pPr>
            <a:spcAft>
              <a:spcPts val="0"/>
            </a:spcAft>
          </a:pPr>
          <a:r>
            <a:rPr lang="en-US" altLang="en-US" sz="3200" dirty="0">
              <a:solidFill>
                <a:schemeClr val="bg1"/>
              </a:solidFill>
            </a:rPr>
            <a:t>Dental</a:t>
          </a:r>
          <a:r>
            <a:rPr lang="en-US" altLang="en-US" sz="2400" dirty="0">
              <a:solidFill>
                <a:schemeClr val="bg1"/>
              </a:solidFill>
            </a:rPr>
            <a:t>       </a:t>
          </a:r>
        </a:p>
        <a:p>
          <a:pPr>
            <a:spcAft>
              <a:spcPts val="0"/>
            </a:spcAft>
          </a:pPr>
          <a:r>
            <a:rPr lang="en-US" altLang="en-US" sz="2400" dirty="0">
              <a:solidFill>
                <a:schemeClr val="bg1"/>
              </a:solidFill>
            </a:rPr>
            <a:t>  </a:t>
          </a:r>
          <a:r>
            <a:rPr lang="en-US" altLang="en-US" sz="2100" dirty="0">
              <a:solidFill>
                <a:schemeClr val="bg1"/>
              </a:solidFill>
            </a:rPr>
            <a:t>Cleaning, extractions, dentures, and other procedures</a:t>
          </a:r>
          <a:endParaRPr lang="en-US" sz="2100" dirty="0">
            <a:solidFill>
              <a:schemeClr val="bg1"/>
            </a:solidFill>
          </a:endParaRPr>
        </a:p>
      </dgm:t>
    </dgm:pt>
    <dgm:pt modelId="{D4503D2F-BAC9-4B0A-9A3E-40817C1D2C60}" type="parTrans" cxnId="{596FC597-6ECC-48E9-8423-B0B526493781}">
      <dgm:prSet/>
      <dgm:spPr/>
      <dgm:t>
        <a:bodyPr/>
        <a:lstStyle/>
        <a:p>
          <a:endParaRPr lang="en-US"/>
        </a:p>
      </dgm:t>
    </dgm:pt>
    <dgm:pt modelId="{07C06D44-C08C-400B-A44E-3315A61836CF}" type="sibTrans" cxnId="{596FC597-6ECC-48E9-8423-B0B526493781}">
      <dgm:prSet/>
      <dgm:spPr/>
      <dgm:t>
        <a:bodyPr/>
        <a:lstStyle/>
        <a:p>
          <a:endParaRPr lang="en-US"/>
        </a:p>
      </dgm:t>
    </dgm:pt>
    <dgm:pt modelId="{F4A24E60-2475-4941-BD74-881ED812F349}">
      <dgm:prSet custT="1"/>
      <dgm:spPr/>
      <dgm:t>
        <a:bodyPr/>
        <a:lstStyle/>
        <a:p>
          <a:pPr>
            <a:spcAft>
              <a:spcPts val="0"/>
            </a:spcAft>
          </a:pPr>
          <a:r>
            <a:rPr lang="en-US" altLang="en-US" sz="3200" dirty="0">
              <a:solidFill>
                <a:schemeClr val="bg1"/>
              </a:solidFill>
            </a:rPr>
            <a:t>Behavioral</a:t>
          </a:r>
          <a:r>
            <a:rPr lang="en-US" altLang="en-US" sz="2100" dirty="0">
              <a:solidFill>
                <a:schemeClr val="bg1"/>
              </a:solidFill>
            </a:rPr>
            <a:t> </a:t>
          </a:r>
        </a:p>
        <a:p>
          <a:pPr>
            <a:spcAft>
              <a:spcPts val="0"/>
            </a:spcAft>
          </a:pPr>
          <a:r>
            <a:rPr lang="en-US" altLang="en-US" sz="2100" dirty="0">
              <a:solidFill>
                <a:schemeClr val="bg1"/>
              </a:solidFill>
            </a:rPr>
            <a:t>Outpatient therapy, medication management </a:t>
          </a:r>
        </a:p>
      </dgm:t>
    </dgm:pt>
    <dgm:pt modelId="{CCB53CDD-DE38-46F3-82F7-F760E8C9970D}" type="parTrans" cxnId="{1CAB6B19-DB78-4E44-83A5-CC5F9969CCC2}">
      <dgm:prSet/>
      <dgm:spPr/>
      <dgm:t>
        <a:bodyPr/>
        <a:lstStyle/>
        <a:p>
          <a:endParaRPr lang="en-US"/>
        </a:p>
      </dgm:t>
    </dgm:pt>
    <dgm:pt modelId="{BAC55383-A099-4A4D-9AD8-12159501A1BF}" type="sibTrans" cxnId="{1CAB6B19-DB78-4E44-83A5-CC5F9969CCC2}">
      <dgm:prSet/>
      <dgm:spPr/>
      <dgm:t>
        <a:bodyPr/>
        <a:lstStyle/>
        <a:p>
          <a:endParaRPr lang="en-US"/>
        </a:p>
      </dgm:t>
    </dgm:pt>
    <dgm:pt modelId="{BC151221-B06F-48B2-ACF4-DF9678364E05}" type="pres">
      <dgm:prSet presAssocID="{BEC7A05A-7E04-461A-9B9E-5EBA38E74817}" presName="linearFlow" presStyleCnt="0">
        <dgm:presLayoutVars>
          <dgm:dir/>
          <dgm:resizeHandles val="exact"/>
        </dgm:presLayoutVars>
      </dgm:prSet>
      <dgm:spPr/>
    </dgm:pt>
    <dgm:pt modelId="{6D639C33-6BCA-435C-9413-235C5CD0C007}" type="pres">
      <dgm:prSet presAssocID="{119441D1-680B-42AC-AB39-7D3A2D311A07}" presName="composite" presStyleCnt="0"/>
      <dgm:spPr/>
    </dgm:pt>
    <dgm:pt modelId="{E651469B-89E4-4739-BB79-B068DC6FB152}" type="pres">
      <dgm:prSet presAssocID="{119441D1-680B-42AC-AB39-7D3A2D311A07}"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BCFD9748-208E-40D9-A929-22A4077ACBB4}" type="pres">
      <dgm:prSet presAssocID="{119441D1-680B-42AC-AB39-7D3A2D311A07}" presName="txShp" presStyleLbl="node1" presStyleIdx="0" presStyleCnt="3" custLinFactNeighborX="581" custLinFactNeighborY="-9537">
        <dgm:presLayoutVars>
          <dgm:bulletEnabled val="1"/>
        </dgm:presLayoutVars>
      </dgm:prSet>
      <dgm:spPr/>
    </dgm:pt>
    <dgm:pt modelId="{7CFE006F-EBE4-44B2-85B9-4EB66FC4349E}" type="pres">
      <dgm:prSet presAssocID="{F82D0989-5C8F-4A06-A100-C6A104016A0C}" presName="spacing" presStyleCnt="0"/>
      <dgm:spPr/>
    </dgm:pt>
    <dgm:pt modelId="{8D8BA5E4-D10C-47DE-8C4F-B536BC995711}" type="pres">
      <dgm:prSet presAssocID="{62C007F0-5177-4BA6-BD26-2500E1FA6616}" presName="composite" presStyleCnt="0"/>
      <dgm:spPr/>
    </dgm:pt>
    <dgm:pt modelId="{C89A2241-7B59-4B19-BD26-9621C3C90FC2}" type="pres">
      <dgm:prSet presAssocID="{62C007F0-5177-4BA6-BD26-2500E1FA6616}" presName="imgShp" presStyleLbl="fgImgPlace1" presStyleIdx="1" presStyleCnt="3"/>
      <dgm:spPr>
        <a:blipFill rotWithShape="1">
          <a:blip xmlns:r="http://schemas.openxmlformats.org/officeDocument/2006/relationships" r:embed="rId2"/>
          <a:stretch>
            <a:fillRect/>
          </a:stretch>
        </a:blipFill>
      </dgm:spPr>
    </dgm:pt>
    <dgm:pt modelId="{098E29C8-E049-4E5B-BF7D-84B8E27B781B}" type="pres">
      <dgm:prSet presAssocID="{62C007F0-5177-4BA6-BD26-2500E1FA6616}" presName="txShp" presStyleLbl="node1" presStyleIdx="1" presStyleCnt="3">
        <dgm:presLayoutVars>
          <dgm:bulletEnabled val="1"/>
        </dgm:presLayoutVars>
      </dgm:prSet>
      <dgm:spPr/>
    </dgm:pt>
    <dgm:pt modelId="{B7B03775-F851-4CB0-BAC3-BD803183593C}" type="pres">
      <dgm:prSet presAssocID="{07C06D44-C08C-400B-A44E-3315A61836CF}" presName="spacing" presStyleCnt="0"/>
      <dgm:spPr/>
    </dgm:pt>
    <dgm:pt modelId="{B29E32C1-86ED-4E4B-AF47-BC7F34C09191}" type="pres">
      <dgm:prSet presAssocID="{F4A24E60-2475-4941-BD74-881ED812F349}" presName="composite" presStyleCnt="0"/>
      <dgm:spPr/>
    </dgm:pt>
    <dgm:pt modelId="{1A803B46-81BC-4F05-8C57-FA34ACD0C4E8}" type="pres">
      <dgm:prSet presAssocID="{F4A24E60-2475-4941-BD74-881ED812F349}" presName="imgShp" presStyleLbl="fgImgPlace1" presStyleIdx="2" presStyleCnt="3"/>
      <dgm:spPr>
        <a:blipFill rotWithShape="1">
          <a:blip xmlns:r="http://schemas.openxmlformats.org/officeDocument/2006/relationships" r:embed="rId2"/>
          <a:stretch>
            <a:fillRect/>
          </a:stretch>
        </a:blipFill>
      </dgm:spPr>
    </dgm:pt>
    <dgm:pt modelId="{04B4B9E7-A9AB-46F1-A59A-46E68C5B8C14}" type="pres">
      <dgm:prSet presAssocID="{F4A24E60-2475-4941-BD74-881ED812F349}" presName="txShp" presStyleLbl="node1" presStyleIdx="2" presStyleCnt="3" custLinFactNeighborX="581" custLinFactNeighborY="-6111">
        <dgm:presLayoutVars>
          <dgm:bulletEnabled val="1"/>
        </dgm:presLayoutVars>
      </dgm:prSet>
      <dgm:spPr/>
    </dgm:pt>
  </dgm:ptLst>
  <dgm:cxnLst>
    <dgm:cxn modelId="{1CAB6B19-DB78-4E44-83A5-CC5F9969CCC2}" srcId="{BEC7A05A-7E04-461A-9B9E-5EBA38E74817}" destId="{F4A24E60-2475-4941-BD74-881ED812F349}" srcOrd="2" destOrd="0" parTransId="{CCB53CDD-DE38-46F3-82F7-F760E8C9970D}" sibTransId="{BAC55383-A099-4A4D-9AD8-12159501A1BF}"/>
    <dgm:cxn modelId="{C6DD2140-5BB8-42DF-95EB-30E6BBD9284A}" type="presOf" srcId="{62C007F0-5177-4BA6-BD26-2500E1FA6616}" destId="{098E29C8-E049-4E5B-BF7D-84B8E27B781B}" srcOrd="0" destOrd="0" presId="urn:microsoft.com/office/officeart/2005/8/layout/vList3"/>
    <dgm:cxn modelId="{596FC597-6ECC-48E9-8423-B0B526493781}" srcId="{BEC7A05A-7E04-461A-9B9E-5EBA38E74817}" destId="{62C007F0-5177-4BA6-BD26-2500E1FA6616}" srcOrd="1" destOrd="0" parTransId="{D4503D2F-BAC9-4B0A-9A3E-40817C1D2C60}" sibTransId="{07C06D44-C08C-400B-A44E-3315A61836CF}"/>
    <dgm:cxn modelId="{1FEE3698-5D44-4DAF-BDB6-527A0E2699B9}" type="presOf" srcId="{F4A24E60-2475-4941-BD74-881ED812F349}" destId="{04B4B9E7-A9AB-46F1-A59A-46E68C5B8C14}" srcOrd="0" destOrd="0" presId="urn:microsoft.com/office/officeart/2005/8/layout/vList3"/>
    <dgm:cxn modelId="{44D5E69B-E5F6-4491-95ED-A23AF91DF54F}" type="presOf" srcId="{BEC7A05A-7E04-461A-9B9E-5EBA38E74817}" destId="{BC151221-B06F-48B2-ACF4-DF9678364E05}" srcOrd="0" destOrd="0" presId="urn:microsoft.com/office/officeart/2005/8/layout/vList3"/>
    <dgm:cxn modelId="{375754C6-2D7B-46A3-A79C-1E4E111D2522}" srcId="{BEC7A05A-7E04-461A-9B9E-5EBA38E74817}" destId="{119441D1-680B-42AC-AB39-7D3A2D311A07}" srcOrd="0" destOrd="0" parTransId="{10D37611-4874-4D88-B68C-069E936711A3}" sibTransId="{F82D0989-5C8F-4A06-A100-C6A104016A0C}"/>
    <dgm:cxn modelId="{0461DFE3-C905-400D-BC7F-E5336EE4D3A0}" type="presOf" srcId="{119441D1-680B-42AC-AB39-7D3A2D311A07}" destId="{BCFD9748-208E-40D9-A929-22A4077ACBB4}" srcOrd="0" destOrd="0" presId="urn:microsoft.com/office/officeart/2005/8/layout/vList3"/>
    <dgm:cxn modelId="{007DBA22-5F6E-491F-87FF-5A2EE949D5D9}" type="presParOf" srcId="{BC151221-B06F-48B2-ACF4-DF9678364E05}" destId="{6D639C33-6BCA-435C-9413-235C5CD0C007}" srcOrd="0" destOrd="0" presId="urn:microsoft.com/office/officeart/2005/8/layout/vList3"/>
    <dgm:cxn modelId="{3E8906F7-D1B2-4CD6-9AC6-1F91D2E5F0CF}" type="presParOf" srcId="{6D639C33-6BCA-435C-9413-235C5CD0C007}" destId="{E651469B-89E4-4739-BB79-B068DC6FB152}" srcOrd="0" destOrd="0" presId="urn:microsoft.com/office/officeart/2005/8/layout/vList3"/>
    <dgm:cxn modelId="{174BEF8A-0498-4E41-9017-4921603FA8D2}" type="presParOf" srcId="{6D639C33-6BCA-435C-9413-235C5CD0C007}" destId="{BCFD9748-208E-40D9-A929-22A4077ACBB4}" srcOrd="1" destOrd="0" presId="urn:microsoft.com/office/officeart/2005/8/layout/vList3"/>
    <dgm:cxn modelId="{AE90A3E3-8009-41C2-A119-D41057520BDE}" type="presParOf" srcId="{BC151221-B06F-48B2-ACF4-DF9678364E05}" destId="{7CFE006F-EBE4-44B2-85B9-4EB66FC4349E}" srcOrd="1" destOrd="0" presId="urn:microsoft.com/office/officeart/2005/8/layout/vList3"/>
    <dgm:cxn modelId="{6F86DE95-3C7D-4BCF-B7A9-89CB63F4C90B}" type="presParOf" srcId="{BC151221-B06F-48B2-ACF4-DF9678364E05}" destId="{8D8BA5E4-D10C-47DE-8C4F-B536BC995711}" srcOrd="2" destOrd="0" presId="urn:microsoft.com/office/officeart/2005/8/layout/vList3"/>
    <dgm:cxn modelId="{9E778E9B-34AE-4230-815E-0256E6D6CE45}" type="presParOf" srcId="{8D8BA5E4-D10C-47DE-8C4F-B536BC995711}" destId="{C89A2241-7B59-4B19-BD26-9621C3C90FC2}" srcOrd="0" destOrd="0" presId="urn:microsoft.com/office/officeart/2005/8/layout/vList3"/>
    <dgm:cxn modelId="{240478ED-CCB4-4855-9BDD-A88F49C15719}" type="presParOf" srcId="{8D8BA5E4-D10C-47DE-8C4F-B536BC995711}" destId="{098E29C8-E049-4E5B-BF7D-84B8E27B781B}" srcOrd="1" destOrd="0" presId="urn:microsoft.com/office/officeart/2005/8/layout/vList3"/>
    <dgm:cxn modelId="{32864B6D-450C-4AE8-BF6A-B2F6F388698D}" type="presParOf" srcId="{BC151221-B06F-48B2-ACF4-DF9678364E05}" destId="{B7B03775-F851-4CB0-BAC3-BD803183593C}" srcOrd="3" destOrd="0" presId="urn:microsoft.com/office/officeart/2005/8/layout/vList3"/>
    <dgm:cxn modelId="{985B206D-D78C-4A0E-BB85-BC86DFF28543}" type="presParOf" srcId="{BC151221-B06F-48B2-ACF4-DF9678364E05}" destId="{B29E32C1-86ED-4E4B-AF47-BC7F34C09191}" srcOrd="4" destOrd="0" presId="urn:microsoft.com/office/officeart/2005/8/layout/vList3"/>
    <dgm:cxn modelId="{C9056B37-61A4-4F05-9A95-5777553F0ACF}" type="presParOf" srcId="{B29E32C1-86ED-4E4B-AF47-BC7F34C09191}" destId="{1A803B46-81BC-4F05-8C57-FA34ACD0C4E8}" srcOrd="0" destOrd="0" presId="urn:microsoft.com/office/officeart/2005/8/layout/vList3"/>
    <dgm:cxn modelId="{4FFB0422-C94C-4EF8-99F2-281D7A6596F5}" type="presParOf" srcId="{B29E32C1-86ED-4E4B-AF47-BC7F34C09191}" destId="{04B4B9E7-A9AB-46F1-A59A-46E68C5B8C1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D9748-208E-40D9-A929-22A4077ACBB4}">
      <dsp:nvSpPr>
        <dsp:cNvPr id="0" name=""/>
        <dsp:cNvSpPr/>
      </dsp:nvSpPr>
      <dsp:spPr>
        <a:xfrm rot="10800000">
          <a:off x="1776435" y="0"/>
          <a:ext cx="5640538" cy="1291705"/>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606" tIns="121920" rIns="227584" bIns="121920" numCol="1" spcCol="1270" anchor="ctr" anchorCtr="0">
          <a:noAutofit/>
        </a:bodyPr>
        <a:lstStyle/>
        <a:p>
          <a:pPr marL="0" lvl="0" indent="0" algn="ctr" defTabSz="1422400">
            <a:lnSpc>
              <a:spcPct val="90000"/>
            </a:lnSpc>
            <a:spcBef>
              <a:spcPct val="0"/>
            </a:spcBef>
            <a:spcAft>
              <a:spcPts val="0"/>
            </a:spcAft>
            <a:buNone/>
          </a:pPr>
          <a:r>
            <a:rPr lang="en-US" altLang="en-US" sz="3200" kern="1200" dirty="0">
              <a:solidFill>
                <a:schemeClr val="bg1"/>
              </a:solidFill>
            </a:rPr>
            <a:t>Medical</a:t>
          </a:r>
        </a:p>
        <a:p>
          <a:pPr marL="0" lvl="0" indent="0" algn="ctr" defTabSz="1422400">
            <a:lnSpc>
              <a:spcPct val="90000"/>
            </a:lnSpc>
            <a:spcBef>
              <a:spcPct val="0"/>
            </a:spcBef>
            <a:spcAft>
              <a:spcPts val="0"/>
            </a:spcAft>
            <a:buNone/>
          </a:pPr>
          <a:r>
            <a:rPr lang="en-US" altLang="en-US" sz="2100" kern="1200" dirty="0">
              <a:solidFill>
                <a:schemeClr val="bg1"/>
              </a:solidFill>
            </a:rPr>
            <a:t>Comprehensive adult and </a:t>
          </a:r>
        </a:p>
        <a:p>
          <a:pPr marL="0" lvl="0" indent="0" algn="ctr" defTabSz="1422400">
            <a:lnSpc>
              <a:spcPct val="90000"/>
            </a:lnSpc>
            <a:spcBef>
              <a:spcPct val="0"/>
            </a:spcBef>
            <a:spcAft>
              <a:spcPts val="0"/>
            </a:spcAft>
            <a:buNone/>
          </a:pPr>
          <a:r>
            <a:rPr lang="en-US" altLang="en-US" sz="2100" kern="1200" dirty="0">
              <a:solidFill>
                <a:schemeClr val="bg1"/>
              </a:solidFill>
            </a:rPr>
            <a:t>pediatric care</a:t>
          </a:r>
          <a:endParaRPr lang="en-US" sz="2100" kern="1200" dirty="0">
            <a:solidFill>
              <a:schemeClr val="bg1"/>
            </a:solidFill>
          </a:endParaRPr>
        </a:p>
      </dsp:txBody>
      <dsp:txXfrm rot="10800000">
        <a:off x="2099361" y="0"/>
        <a:ext cx="5317612" cy="1291705"/>
      </dsp:txXfrm>
    </dsp:sp>
    <dsp:sp modelId="{E651469B-89E4-4739-BB79-B068DC6FB152}">
      <dsp:nvSpPr>
        <dsp:cNvPr id="0" name=""/>
        <dsp:cNvSpPr/>
      </dsp:nvSpPr>
      <dsp:spPr>
        <a:xfrm>
          <a:off x="1097810" y="958"/>
          <a:ext cx="1291705" cy="129170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8E29C8-E049-4E5B-BF7D-84B8E27B781B}">
      <dsp:nvSpPr>
        <dsp:cNvPr id="0" name=""/>
        <dsp:cNvSpPr/>
      </dsp:nvSpPr>
      <dsp:spPr>
        <a:xfrm rot="10800000">
          <a:off x="1743663" y="1678247"/>
          <a:ext cx="5640538" cy="1291705"/>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606" tIns="121920" rIns="227584" bIns="121920" numCol="1" spcCol="1270" anchor="ctr" anchorCtr="0">
          <a:noAutofit/>
        </a:bodyPr>
        <a:lstStyle/>
        <a:p>
          <a:pPr marL="0" lvl="0" indent="0" algn="ctr" defTabSz="1422400">
            <a:lnSpc>
              <a:spcPct val="90000"/>
            </a:lnSpc>
            <a:spcBef>
              <a:spcPct val="0"/>
            </a:spcBef>
            <a:spcAft>
              <a:spcPts val="0"/>
            </a:spcAft>
            <a:buNone/>
          </a:pPr>
          <a:r>
            <a:rPr lang="en-US" altLang="en-US" sz="3200" kern="1200" dirty="0">
              <a:solidFill>
                <a:schemeClr val="bg1"/>
              </a:solidFill>
            </a:rPr>
            <a:t>Dental</a:t>
          </a:r>
          <a:r>
            <a:rPr lang="en-US" altLang="en-US" sz="2400" kern="1200" dirty="0">
              <a:solidFill>
                <a:schemeClr val="bg1"/>
              </a:solidFill>
            </a:rPr>
            <a:t>       </a:t>
          </a:r>
        </a:p>
        <a:p>
          <a:pPr marL="0" lvl="0" indent="0" algn="ctr" defTabSz="1422400">
            <a:lnSpc>
              <a:spcPct val="90000"/>
            </a:lnSpc>
            <a:spcBef>
              <a:spcPct val="0"/>
            </a:spcBef>
            <a:spcAft>
              <a:spcPts val="0"/>
            </a:spcAft>
            <a:buNone/>
          </a:pPr>
          <a:r>
            <a:rPr lang="en-US" altLang="en-US" sz="2400" kern="1200" dirty="0">
              <a:solidFill>
                <a:schemeClr val="bg1"/>
              </a:solidFill>
            </a:rPr>
            <a:t>  </a:t>
          </a:r>
          <a:r>
            <a:rPr lang="en-US" altLang="en-US" sz="2100" kern="1200" dirty="0">
              <a:solidFill>
                <a:schemeClr val="bg1"/>
              </a:solidFill>
            </a:rPr>
            <a:t>Cleaning, extractions, dentures, and other procedures</a:t>
          </a:r>
          <a:endParaRPr lang="en-US" sz="2100" kern="1200" dirty="0">
            <a:solidFill>
              <a:schemeClr val="bg1"/>
            </a:solidFill>
          </a:endParaRPr>
        </a:p>
      </dsp:txBody>
      <dsp:txXfrm rot="10800000">
        <a:off x="2066589" y="1678247"/>
        <a:ext cx="5317612" cy="1291705"/>
      </dsp:txXfrm>
    </dsp:sp>
    <dsp:sp modelId="{C89A2241-7B59-4B19-BD26-9621C3C90FC2}">
      <dsp:nvSpPr>
        <dsp:cNvPr id="0" name=""/>
        <dsp:cNvSpPr/>
      </dsp:nvSpPr>
      <dsp:spPr>
        <a:xfrm>
          <a:off x="1097810" y="1678247"/>
          <a:ext cx="1291705" cy="1291705"/>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B4B9E7-A9AB-46F1-A59A-46E68C5B8C14}">
      <dsp:nvSpPr>
        <dsp:cNvPr id="0" name=""/>
        <dsp:cNvSpPr/>
      </dsp:nvSpPr>
      <dsp:spPr>
        <a:xfrm rot="10800000">
          <a:off x="1776435" y="3276600"/>
          <a:ext cx="5640538" cy="1291705"/>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606" tIns="121920" rIns="227584" bIns="121920" numCol="1" spcCol="1270" anchor="ctr" anchorCtr="0">
          <a:noAutofit/>
        </a:bodyPr>
        <a:lstStyle/>
        <a:p>
          <a:pPr marL="0" lvl="0" indent="0" algn="ctr" defTabSz="1422400">
            <a:lnSpc>
              <a:spcPct val="90000"/>
            </a:lnSpc>
            <a:spcBef>
              <a:spcPct val="0"/>
            </a:spcBef>
            <a:spcAft>
              <a:spcPts val="0"/>
            </a:spcAft>
            <a:buNone/>
          </a:pPr>
          <a:r>
            <a:rPr lang="en-US" altLang="en-US" sz="3200" kern="1200" dirty="0">
              <a:solidFill>
                <a:schemeClr val="bg1"/>
              </a:solidFill>
            </a:rPr>
            <a:t>Behavioral</a:t>
          </a:r>
          <a:r>
            <a:rPr lang="en-US" altLang="en-US" sz="2100" kern="1200" dirty="0">
              <a:solidFill>
                <a:schemeClr val="bg1"/>
              </a:solidFill>
            </a:rPr>
            <a:t> </a:t>
          </a:r>
        </a:p>
        <a:p>
          <a:pPr marL="0" lvl="0" indent="0" algn="ctr" defTabSz="1422400">
            <a:lnSpc>
              <a:spcPct val="90000"/>
            </a:lnSpc>
            <a:spcBef>
              <a:spcPct val="0"/>
            </a:spcBef>
            <a:spcAft>
              <a:spcPts val="0"/>
            </a:spcAft>
            <a:buNone/>
          </a:pPr>
          <a:r>
            <a:rPr lang="en-US" altLang="en-US" sz="2100" kern="1200" dirty="0">
              <a:solidFill>
                <a:schemeClr val="bg1"/>
              </a:solidFill>
            </a:rPr>
            <a:t>Outpatient therapy, medication management </a:t>
          </a:r>
        </a:p>
      </dsp:txBody>
      <dsp:txXfrm rot="10800000">
        <a:off x="2099361" y="3276600"/>
        <a:ext cx="5317612" cy="1291705"/>
      </dsp:txXfrm>
    </dsp:sp>
    <dsp:sp modelId="{1A803B46-81BC-4F05-8C57-FA34ACD0C4E8}">
      <dsp:nvSpPr>
        <dsp:cNvPr id="0" name=""/>
        <dsp:cNvSpPr/>
      </dsp:nvSpPr>
      <dsp:spPr>
        <a:xfrm>
          <a:off x="1097810" y="3355536"/>
          <a:ext cx="1291705" cy="1291705"/>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918003F-DF36-4EB5-8173-BB5001030CA7}" type="datetimeFigureOut">
              <a:rPr lang="en-US" smtClean="0"/>
              <a:t>8/21/2023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A218954-09FC-497B-8EB0-E7D52A2FE8C6}" type="slidenum">
              <a:rPr lang="en-US" smtClean="0"/>
              <a:t>‹#›</a:t>
            </a:fld>
            <a:endParaRPr lang="en-US"/>
          </a:p>
        </p:txBody>
      </p:sp>
    </p:spTree>
    <p:extLst>
      <p:ext uri="{BB962C8B-B14F-4D97-AF65-F5344CB8AC3E}">
        <p14:creationId xmlns:p14="http://schemas.microsoft.com/office/powerpoint/2010/main" val="1558275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D960D7C-D69C-48F9-8F46-401AC86B535D}" type="datetimeFigureOut">
              <a:rPr lang="en-US" smtClean="0"/>
              <a:t>8/21/2023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7369590-C0ED-40B9-B152-A2133321DC54}" type="slidenum">
              <a:rPr lang="en-US" smtClean="0"/>
              <a:t>‹#›</a:t>
            </a:fld>
            <a:endParaRPr lang="en-US"/>
          </a:p>
        </p:txBody>
      </p:sp>
    </p:spTree>
    <p:extLst>
      <p:ext uri="{BB962C8B-B14F-4D97-AF65-F5344CB8AC3E}">
        <p14:creationId xmlns:p14="http://schemas.microsoft.com/office/powerpoint/2010/main" val="2815251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fontAlgn="base">
              <a:spcBef>
                <a:spcPct val="0"/>
              </a:spcBef>
              <a:spcAft>
                <a:spcPct val="0"/>
              </a:spcAft>
              <a:defRPr/>
            </a:pPr>
            <a:fld id="{43E17DDB-455A-4FC4-B256-857F8530A715}" type="slidenum">
              <a:rPr lang="en-US" altLang="en-US">
                <a:solidFill>
                  <a:srgbClr val="000000"/>
                </a:solidFill>
                <a:latin typeface="Arial" charset="0"/>
              </a:rPr>
              <a:pPr defTabSz="931774" fontAlgn="base">
                <a:spcBef>
                  <a:spcPct val="0"/>
                </a:spcBef>
                <a:spcAft>
                  <a:spcPct val="0"/>
                </a:spcAft>
                <a:defRPr/>
              </a:pPr>
              <a:t>1</a:t>
            </a:fld>
            <a:endParaRPr lang="en-US" altLang="en-US">
              <a:solidFill>
                <a:srgbClr val="000000"/>
              </a:solidFill>
              <a:latin typeface="Arial"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dirty="0"/>
          </a:p>
        </p:txBody>
      </p:sp>
    </p:spTree>
    <p:extLst>
      <p:ext uri="{BB962C8B-B14F-4D97-AF65-F5344CB8AC3E}">
        <p14:creationId xmlns:p14="http://schemas.microsoft.com/office/powerpoint/2010/main" val="4206887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a:t>
            </a:r>
            <a:r>
              <a:rPr lang="en-US" baseline="0" dirty="0"/>
              <a:t> wheel of Equality. </a:t>
            </a:r>
          </a:p>
          <a:p>
            <a:r>
              <a:rPr lang="en-US" baseline="0" dirty="0"/>
              <a:t>Fairness: Take turns, tell the truth, play by the rules</a:t>
            </a:r>
          </a:p>
          <a:p>
            <a:r>
              <a:rPr lang="en-US" baseline="0" dirty="0"/>
              <a:t>Honesty: is someone telling their friend that the meal they prepared had too much salt. Or a student admitting they cheated on a test.</a:t>
            </a:r>
            <a:endParaRPr lang="en-US" dirty="0"/>
          </a:p>
        </p:txBody>
      </p:sp>
      <p:sp>
        <p:nvSpPr>
          <p:cNvPr id="4" name="Slide Number Placeholder 3"/>
          <p:cNvSpPr>
            <a:spLocks noGrp="1"/>
          </p:cNvSpPr>
          <p:nvPr>
            <p:ph type="sldNum" sz="quarter" idx="10"/>
          </p:nvPr>
        </p:nvSpPr>
        <p:spPr/>
        <p:txBody>
          <a:bodyPr/>
          <a:lstStyle/>
          <a:p>
            <a:fld id="{37369590-C0ED-40B9-B152-A2133321DC54}" type="slidenum">
              <a:rPr lang="en-US" smtClean="0"/>
              <a:t>11</a:t>
            </a:fld>
            <a:endParaRPr lang="en-US"/>
          </a:p>
        </p:txBody>
      </p:sp>
    </p:spTree>
    <p:extLst>
      <p:ext uri="{BB962C8B-B14F-4D97-AF65-F5344CB8AC3E}">
        <p14:creationId xmlns:p14="http://schemas.microsoft.com/office/powerpoint/2010/main" val="1531339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a:t>
            </a:r>
            <a:r>
              <a:rPr lang="en-US" baseline="0" dirty="0"/>
              <a:t> signs of a healthy relationship?</a:t>
            </a:r>
            <a:endParaRPr lang="en-US" dirty="0"/>
          </a:p>
        </p:txBody>
      </p:sp>
      <p:sp>
        <p:nvSpPr>
          <p:cNvPr id="4" name="Slide Number Placeholder 3"/>
          <p:cNvSpPr>
            <a:spLocks noGrp="1"/>
          </p:cNvSpPr>
          <p:nvPr>
            <p:ph type="sldNum" sz="quarter" idx="10"/>
          </p:nvPr>
        </p:nvSpPr>
        <p:spPr/>
        <p:txBody>
          <a:bodyPr/>
          <a:lstStyle/>
          <a:p>
            <a:fld id="{37369590-C0ED-40B9-B152-A2133321DC54}" type="slidenum">
              <a:rPr lang="en-US" smtClean="0"/>
              <a:t>12</a:t>
            </a:fld>
            <a:endParaRPr lang="en-US"/>
          </a:p>
        </p:txBody>
      </p:sp>
    </p:spTree>
    <p:extLst>
      <p:ext uri="{BB962C8B-B14F-4D97-AF65-F5344CB8AC3E}">
        <p14:creationId xmlns:p14="http://schemas.microsoft.com/office/powerpoint/2010/main" val="4046222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Never</a:t>
            </a:r>
            <a:r>
              <a:rPr lang="en-US" baseline="0" dirty="0"/>
              <a:t> assume. </a:t>
            </a:r>
            <a:endParaRPr lang="en-US" dirty="0"/>
          </a:p>
        </p:txBody>
      </p:sp>
      <p:sp>
        <p:nvSpPr>
          <p:cNvPr id="4" name="Slide Number Placeholder 3"/>
          <p:cNvSpPr>
            <a:spLocks noGrp="1"/>
          </p:cNvSpPr>
          <p:nvPr>
            <p:ph type="sldNum" sz="quarter" idx="10"/>
          </p:nvPr>
        </p:nvSpPr>
        <p:spPr/>
        <p:txBody>
          <a:bodyPr/>
          <a:lstStyle/>
          <a:p>
            <a:fld id="{37369590-C0ED-40B9-B152-A2133321DC54}" type="slidenum">
              <a:rPr lang="en-US" smtClean="0"/>
              <a:t>13</a:t>
            </a:fld>
            <a:endParaRPr lang="en-US"/>
          </a:p>
        </p:txBody>
      </p:sp>
    </p:spTree>
    <p:extLst>
      <p:ext uri="{BB962C8B-B14F-4D97-AF65-F5344CB8AC3E}">
        <p14:creationId xmlns:p14="http://schemas.microsoft.com/office/powerpoint/2010/main" val="3158459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has their own boundaries. Boundaries</a:t>
            </a:r>
            <a:r>
              <a:rPr lang="en-US" baseline="0" dirty="0"/>
              <a:t> are like lines that cannot be crossed. Respect each others boundaries whether its an emotional boundary, a personal boundary, a physical one or digital one. It may even be more than one or even one that fits all. No matter what each others boundaries should always be respected.</a:t>
            </a:r>
            <a:endParaRPr lang="en-US" dirty="0"/>
          </a:p>
        </p:txBody>
      </p:sp>
      <p:sp>
        <p:nvSpPr>
          <p:cNvPr id="4" name="Slide Number Placeholder 3"/>
          <p:cNvSpPr>
            <a:spLocks noGrp="1"/>
          </p:cNvSpPr>
          <p:nvPr>
            <p:ph type="sldNum" sz="quarter" idx="10"/>
          </p:nvPr>
        </p:nvSpPr>
        <p:spPr/>
        <p:txBody>
          <a:bodyPr/>
          <a:lstStyle/>
          <a:p>
            <a:fld id="{37369590-C0ED-40B9-B152-A2133321DC54}" type="slidenum">
              <a:rPr lang="en-US" smtClean="0"/>
              <a:t>14</a:t>
            </a:fld>
            <a:endParaRPr lang="en-US"/>
          </a:p>
        </p:txBody>
      </p:sp>
    </p:spTree>
    <p:extLst>
      <p:ext uri="{BB962C8B-B14F-4D97-AF65-F5344CB8AC3E}">
        <p14:creationId xmlns:p14="http://schemas.microsoft.com/office/powerpoint/2010/main" val="1840548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your relationship should look like online?</a:t>
            </a:r>
            <a:r>
              <a:rPr lang="en-US" baseline="0" dirty="0"/>
              <a:t> </a:t>
            </a:r>
          </a:p>
          <a:p>
            <a:r>
              <a:rPr lang="en-US" baseline="0" dirty="0"/>
              <a:t>Why do we want to keep our passwords private?</a:t>
            </a:r>
          </a:p>
          <a:p>
            <a:r>
              <a:rPr lang="en-US" baseline="0" dirty="0"/>
              <a:t>-may post something without your permission</a:t>
            </a:r>
          </a:p>
          <a:p>
            <a:r>
              <a:rPr lang="en-US" baseline="0" dirty="0"/>
              <a:t>-might cause jealousy if seeing who you talk to </a:t>
            </a:r>
          </a:p>
          <a:p>
            <a:r>
              <a:rPr lang="en-US" baseline="0" dirty="0"/>
              <a:t>-purchase something without consent </a:t>
            </a:r>
          </a:p>
          <a:p>
            <a:r>
              <a:rPr lang="en-US" baseline="0" dirty="0"/>
              <a:t>-Access a bank account information </a:t>
            </a:r>
          </a:p>
          <a:p>
            <a:r>
              <a:rPr lang="en-US" baseline="0" dirty="0"/>
              <a:t>What are sites that you could give permission to use your password?</a:t>
            </a:r>
          </a:p>
          <a:p>
            <a:endParaRPr lang="en-US" baseline="0" dirty="0"/>
          </a:p>
          <a:p>
            <a:r>
              <a:rPr lang="en-US" dirty="0"/>
              <a:t>Passwords are private</a:t>
            </a:r>
          </a:p>
          <a:p>
            <a:pPr lvl="1"/>
            <a:r>
              <a:rPr lang="en-US" dirty="0"/>
              <a:t>Creates the idea of being able to spend time by yourself</a:t>
            </a:r>
          </a:p>
          <a:p>
            <a:pPr lvl="1"/>
            <a:r>
              <a:rPr lang="en-US" dirty="0"/>
              <a:t>Entitled to your own digital privacy </a:t>
            </a:r>
          </a:p>
          <a:p>
            <a:pPr lvl="1"/>
            <a:r>
              <a:rPr lang="en-US" dirty="0"/>
              <a:t>Not a requirement in a relationship</a:t>
            </a:r>
          </a:p>
          <a:p>
            <a:pPr lvl="1"/>
            <a:r>
              <a:rPr lang="en-US" dirty="0"/>
              <a:t>-if</a:t>
            </a:r>
            <a:r>
              <a:rPr lang="en-US" baseline="0" dirty="0"/>
              <a:t> you want to share password then that is okay to but know your rights could be taken</a:t>
            </a:r>
          </a:p>
          <a:p>
            <a:pPr lvl="1"/>
            <a:r>
              <a:rPr lang="en-US" baseline="0" dirty="0"/>
              <a:t>-if you break up and passwords were shared…. Change your password immediately!  </a:t>
            </a:r>
            <a:endParaRPr lang="en-US" dirty="0"/>
          </a:p>
          <a:p>
            <a:r>
              <a:rPr lang="en-US" dirty="0"/>
              <a:t>Photos and Sexting</a:t>
            </a:r>
          </a:p>
          <a:p>
            <a:pPr lvl="1"/>
            <a:endParaRPr lang="en-US" dirty="0"/>
          </a:p>
          <a:p>
            <a:pPr lvl="1"/>
            <a:r>
              <a:rPr lang="en-US" dirty="0"/>
              <a:t>Once its sent,</a:t>
            </a:r>
            <a:r>
              <a:rPr lang="en-US" baseline="0" dirty="0"/>
              <a:t> that picture is no longer yours</a:t>
            </a:r>
          </a:p>
          <a:p>
            <a:pPr lvl="1"/>
            <a:r>
              <a:rPr lang="en-US" dirty="0"/>
              <a:t>Can lose control who sees it</a:t>
            </a:r>
          </a:p>
          <a:p>
            <a:pPr lvl="1"/>
            <a:r>
              <a:rPr lang="en-US" dirty="0"/>
              <a:t>Should be able to say no to sexting </a:t>
            </a:r>
          </a:p>
          <a:p>
            <a:endParaRPr lang="en-US" dirty="0"/>
          </a:p>
        </p:txBody>
      </p:sp>
      <p:sp>
        <p:nvSpPr>
          <p:cNvPr id="4" name="Slide Number Placeholder 3"/>
          <p:cNvSpPr>
            <a:spLocks noGrp="1"/>
          </p:cNvSpPr>
          <p:nvPr>
            <p:ph type="sldNum" sz="quarter" idx="10"/>
          </p:nvPr>
        </p:nvSpPr>
        <p:spPr/>
        <p:txBody>
          <a:bodyPr/>
          <a:lstStyle/>
          <a:p>
            <a:fld id="{37369590-C0ED-40B9-B152-A2133321DC54}" type="slidenum">
              <a:rPr lang="en-US" smtClean="0"/>
              <a:t>15</a:t>
            </a:fld>
            <a:endParaRPr lang="en-US"/>
          </a:p>
        </p:txBody>
      </p:sp>
    </p:spTree>
    <p:extLst>
      <p:ext uri="{BB962C8B-B14F-4D97-AF65-F5344CB8AC3E}">
        <p14:creationId xmlns:p14="http://schemas.microsoft.com/office/powerpoint/2010/main" val="3963829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pPr>
            <a:fld id="{35B42A38-24F5-43F2-B495-290565E0B941}" type="slidenum">
              <a:rPr lang="en-US">
                <a:solidFill>
                  <a:prstClr val="black"/>
                </a:solidFill>
                <a:latin typeface="Arial" charset="0"/>
              </a:rPr>
              <a:pPr defTabSz="931774" fontAlgn="base">
                <a:spcBef>
                  <a:spcPct val="0"/>
                </a:spcBef>
                <a:spcAft>
                  <a:spcPct val="0"/>
                </a:spcAft>
              </a:pPr>
              <a:t>16</a:t>
            </a:fld>
            <a:endParaRPr lang="en-US">
              <a:solidFill>
                <a:prstClr val="black"/>
              </a:solidFill>
              <a:latin typeface="Arial" charset="0"/>
            </a:endParaRPr>
          </a:p>
        </p:txBody>
      </p:sp>
    </p:spTree>
    <p:extLst>
      <p:ext uri="{BB962C8B-B14F-4D97-AF65-F5344CB8AC3E}">
        <p14:creationId xmlns:p14="http://schemas.microsoft.com/office/powerpoint/2010/main" val="431328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your definition to an unhealthy relationship? </a:t>
            </a:r>
          </a:p>
          <a:p>
            <a:r>
              <a:rPr lang="en-US" dirty="0"/>
              <a:t>What makes a relationship unhealthy in your</a:t>
            </a:r>
            <a:r>
              <a:rPr lang="en-US" baseline="0" dirty="0"/>
              <a:t> opinion?</a:t>
            </a:r>
          </a:p>
          <a:p>
            <a:endParaRPr lang="en-US" dirty="0"/>
          </a:p>
          <a:p>
            <a:endParaRPr lang="en-US" dirty="0"/>
          </a:p>
        </p:txBody>
      </p:sp>
      <p:sp>
        <p:nvSpPr>
          <p:cNvPr id="4" name="Slide Number Placeholder 3"/>
          <p:cNvSpPr>
            <a:spLocks noGrp="1"/>
          </p:cNvSpPr>
          <p:nvPr>
            <p:ph type="sldNum" sz="quarter" idx="10"/>
          </p:nvPr>
        </p:nvSpPr>
        <p:spPr/>
        <p:txBody>
          <a:bodyPr/>
          <a:lstStyle/>
          <a:p>
            <a:fld id="{37369590-C0ED-40B9-B152-A2133321DC54}" type="slidenum">
              <a:rPr lang="en-US" smtClean="0"/>
              <a:t>19</a:t>
            </a:fld>
            <a:endParaRPr lang="en-US"/>
          </a:p>
        </p:txBody>
      </p:sp>
    </p:spTree>
    <p:extLst>
      <p:ext uri="{BB962C8B-B14F-4D97-AF65-F5344CB8AC3E}">
        <p14:creationId xmlns:p14="http://schemas.microsoft.com/office/powerpoint/2010/main" val="344677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wheel of power and control</a:t>
            </a:r>
          </a:p>
          <a:p>
            <a:endParaRPr lang="en-US" dirty="0"/>
          </a:p>
          <a:p>
            <a:r>
              <a:rPr lang="en-US" dirty="0"/>
              <a:t>Give examples for each one…</a:t>
            </a:r>
          </a:p>
        </p:txBody>
      </p:sp>
      <p:sp>
        <p:nvSpPr>
          <p:cNvPr id="4" name="Slide Number Placeholder 3"/>
          <p:cNvSpPr>
            <a:spLocks noGrp="1"/>
          </p:cNvSpPr>
          <p:nvPr>
            <p:ph type="sldNum" sz="quarter" idx="10"/>
          </p:nvPr>
        </p:nvSpPr>
        <p:spPr/>
        <p:txBody>
          <a:bodyPr/>
          <a:lstStyle/>
          <a:p>
            <a:fld id="{37369590-C0ED-40B9-B152-A2133321DC54}" type="slidenum">
              <a:rPr lang="en-US" smtClean="0"/>
              <a:t>20</a:t>
            </a:fld>
            <a:endParaRPr lang="en-US"/>
          </a:p>
        </p:txBody>
      </p:sp>
    </p:spTree>
    <p:extLst>
      <p:ext uri="{BB962C8B-B14F-4D97-AF65-F5344CB8AC3E}">
        <p14:creationId xmlns:p14="http://schemas.microsoft.com/office/powerpoint/2010/main" val="1203751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1 in 4 women and 1 in 7 men will experience domestic violence at some point in their life</a:t>
            </a:r>
          </a:p>
          <a:p>
            <a:endParaRPr lang="en-US" dirty="0"/>
          </a:p>
        </p:txBody>
      </p:sp>
      <p:sp>
        <p:nvSpPr>
          <p:cNvPr id="4" name="Slide Number Placeholder 3"/>
          <p:cNvSpPr>
            <a:spLocks noGrp="1"/>
          </p:cNvSpPr>
          <p:nvPr>
            <p:ph type="sldNum" sz="quarter" idx="10"/>
          </p:nvPr>
        </p:nvSpPr>
        <p:spPr/>
        <p:txBody>
          <a:bodyPr/>
          <a:lstStyle/>
          <a:p>
            <a:fld id="{37369590-C0ED-40B9-B152-A2133321DC54}" type="slidenum">
              <a:rPr lang="en-US" smtClean="0"/>
              <a:t>22</a:t>
            </a:fld>
            <a:endParaRPr lang="en-US"/>
          </a:p>
        </p:txBody>
      </p:sp>
    </p:spTree>
    <p:extLst>
      <p:ext uri="{BB962C8B-B14F-4D97-AF65-F5344CB8AC3E}">
        <p14:creationId xmlns:p14="http://schemas.microsoft.com/office/powerpoint/2010/main" val="891580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a:t>
            </a:r>
            <a:r>
              <a:rPr lang="en-US" baseline="0" dirty="0"/>
              <a:t> and sexual abuse can sometimes cross over </a:t>
            </a:r>
          </a:p>
          <a:p>
            <a:r>
              <a:rPr lang="en-US" baseline="0" dirty="0"/>
              <a:t>Important to remember that physical also deals with hitting, slapping, pulling, etc. not just sexual </a:t>
            </a:r>
            <a:endParaRPr lang="en-US" dirty="0"/>
          </a:p>
        </p:txBody>
      </p:sp>
      <p:sp>
        <p:nvSpPr>
          <p:cNvPr id="4" name="Slide Number Placeholder 3"/>
          <p:cNvSpPr>
            <a:spLocks noGrp="1"/>
          </p:cNvSpPr>
          <p:nvPr>
            <p:ph type="sldNum" sz="quarter" idx="10"/>
          </p:nvPr>
        </p:nvSpPr>
        <p:spPr/>
        <p:txBody>
          <a:bodyPr/>
          <a:lstStyle/>
          <a:p>
            <a:fld id="{37369590-C0ED-40B9-B152-A2133321DC54}" type="slidenum">
              <a:rPr lang="en-US" smtClean="0"/>
              <a:t>23</a:t>
            </a:fld>
            <a:endParaRPr lang="en-US"/>
          </a:p>
        </p:txBody>
      </p:sp>
    </p:spTree>
    <p:extLst>
      <p:ext uri="{BB962C8B-B14F-4D97-AF65-F5344CB8AC3E}">
        <p14:creationId xmlns:p14="http://schemas.microsoft.com/office/powerpoint/2010/main" val="331488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 have good insurance, bad insurance or no insurance at all. We have something to help</a:t>
            </a:r>
            <a:r>
              <a:rPr lang="en-US" baseline="0" dirty="0"/>
              <a:t> you. Being an FQHC clinic gives us the opportunity to offer you a sliding fee. With the sliding fee it is based on your income and household size.</a:t>
            </a:r>
            <a:endParaRPr lang="en-US" dirty="0"/>
          </a:p>
        </p:txBody>
      </p:sp>
      <p:sp>
        <p:nvSpPr>
          <p:cNvPr id="4" name="Slide Number Placeholder 3"/>
          <p:cNvSpPr>
            <a:spLocks noGrp="1"/>
          </p:cNvSpPr>
          <p:nvPr>
            <p:ph type="sldNum" sz="quarter" idx="10"/>
          </p:nvPr>
        </p:nvSpPr>
        <p:spPr/>
        <p:txBody>
          <a:bodyPr/>
          <a:lstStyle/>
          <a:p>
            <a:pPr defTabSz="931774"/>
            <a:fld id="{FF73B9BE-4957-49AB-89D5-DB08C50A9798}" type="slidenum">
              <a:rPr lang="en-US">
                <a:solidFill>
                  <a:prstClr val="black"/>
                </a:solidFill>
                <a:latin typeface="Calibri" panose="020F0502020204030204"/>
              </a:rPr>
              <a:pPr defTabSz="931774"/>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297035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cell phone is YOURS.</a:t>
            </a:r>
            <a:r>
              <a:rPr lang="en-US" baseline="0" dirty="0"/>
              <a:t> </a:t>
            </a:r>
          </a:p>
          <a:p>
            <a:r>
              <a:rPr lang="en-US" baseline="0" dirty="0"/>
              <a:t>Constantly putting you down</a:t>
            </a:r>
            <a:endParaRPr lang="en-US" dirty="0"/>
          </a:p>
        </p:txBody>
      </p:sp>
      <p:sp>
        <p:nvSpPr>
          <p:cNvPr id="4" name="Slide Number Placeholder 3"/>
          <p:cNvSpPr>
            <a:spLocks noGrp="1"/>
          </p:cNvSpPr>
          <p:nvPr>
            <p:ph type="sldNum" sz="quarter" idx="10"/>
          </p:nvPr>
        </p:nvSpPr>
        <p:spPr/>
        <p:txBody>
          <a:bodyPr/>
          <a:lstStyle/>
          <a:p>
            <a:fld id="{37369590-C0ED-40B9-B152-A2133321DC54}" type="slidenum">
              <a:rPr lang="en-US" smtClean="0"/>
              <a:t>24</a:t>
            </a:fld>
            <a:endParaRPr lang="en-US"/>
          </a:p>
        </p:txBody>
      </p:sp>
    </p:spTree>
    <p:extLst>
      <p:ext uri="{BB962C8B-B14F-4D97-AF65-F5344CB8AC3E}">
        <p14:creationId xmlns:p14="http://schemas.microsoft.com/office/powerpoint/2010/main" val="3976368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https://www.youtube.com/watch?v=raxPKklDF2k </a:t>
            </a:r>
            <a:endParaRPr lang="en-US" dirty="0"/>
          </a:p>
        </p:txBody>
      </p:sp>
      <p:sp>
        <p:nvSpPr>
          <p:cNvPr id="4" name="Slide Number Placeholder 3"/>
          <p:cNvSpPr>
            <a:spLocks noGrp="1"/>
          </p:cNvSpPr>
          <p:nvPr>
            <p:ph type="sldNum" sz="quarter" idx="10"/>
          </p:nvPr>
        </p:nvSpPr>
        <p:spPr/>
        <p:txBody>
          <a:bodyPr/>
          <a:lstStyle/>
          <a:p>
            <a:fld id="{37369590-C0ED-40B9-B152-A2133321DC54}" type="slidenum">
              <a:rPr lang="en-US" smtClean="0"/>
              <a:t>26</a:t>
            </a:fld>
            <a:endParaRPr lang="en-US"/>
          </a:p>
        </p:txBody>
      </p:sp>
    </p:spTree>
    <p:extLst>
      <p:ext uri="{BB962C8B-B14F-4D97-AF65-F5344CB8AC3E}">
        <p14:creationId xmlns:p14="http://schemas.microsoft.com/office/powerpoint/2010/main" val="1131735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69590-C0ED-40B9-B152-A2133321DC54}" type="slidenum">
              <a:rPr lang="en-US" smtClean="0"/>
              <a:t>27</a:t>
            </a:fld>
            <a:endParaRPr lang="en-US"/>
          </a:p>
        </p:txBody>
      </p:sp>
    </p:spTree>
    <p:extLst>
      <p:ext uri="{BB962C8B-B14F-4D97-AF65-F5344CB8AC3E}">
        <p14:creationId xmlns:p14="http://schemas.microsoft.com/office/powerpoint/2010/main" val="182661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Coercion: the practice of persuading someone to do something by using force or threats.</a:t>
            </a:r>
          </a:p>
          <a:p>
            <a:endParaRPr lang="en-US" dirty="0"/>
          </a:p>
        </p:txBody>
      </p:sp>
      <p:sp>
        <p:nvSpPr>
          <p:cNvPr id="4" name="Slide Number Placeholder 3"/>
          <p:cNvSpPr>
            <a:spLocks noGrp="1"/>
          </p:cNvSpPr>
          <p:nvPr>
            <p:ph type="sldNum" sz="quarter" idx="10"/>
          </p:nvPr>
        </p:nvSpPr>
        <p:spPr/>
        <p:txBody>
          <a:bodyPr/>
          <a:lstStyle/>
          <a:p>
            <a:fld id="{37369590-C0ED-40B9-B152-A2133321DC54}" type="slidenum">
              <a:rPr lang="en-US" smtClean="0"/>
              <a:t>30</a:t>
            </a:fld>
            <a:endParaRPr lang="en-US"/>
          </a:p>
        </p:txBody>
      </p:sp>
    </p:spTree>
    <p:extLst>
      <p:ext uri="{BB962C8B-B14F-4D97-AF65-F5344CB8AC3E}">
        <p14:creationId xmlns:p14="http://schemas.microsoft.com/office/powerpoint/2010/main" val="2391423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US" dirty="0"/>
              <a:t>Sexual Assault of a Child</a:t>
            </a:r>
          </a:p>
          <a:p>
            <a:pPr lvl="1">
              <a:buFont typeface="Wingdings" panose="05000000000000000000" pitchFamily="2" charset="2"/>
              <a:buChar char="§"/>
            </a:pPr>
            <a:r>
              <a:rPr lang="en-US" dirty="0"/>
              <a:t>Class 1C Felony (if subsequent offenses): 20-50 years prison</a:t>
            </a:r>
          </a:p>
          <a:p>
            <a:pPr lvl="1">
              <a:buFont typeface="Wingdings" panose="05000000000000000000" pitchFamily="2" charset="2"/>
              <a:buChar char="§"/>
            </a:pPr>
            <a:r>
              <a:rPr lang="en-US" dirty="0"/>
              <a:t>Class 3A Felony: 1-5 years; $10,000 fine </a:t>
            </a:r>
          </a:p>
          <a:p>
            <a:pPr>
              <a:buFont typeface="Wingdings" panose="05000000000000000000" pitchFamily="2" charset="2"/>
              <a:buChar char="§"/>
            </a:pPr>
            <a:r>
              <a:rPr lang="en-US" dirty="0"/>
              <a:t>1</a:t>
            </a:r>
            <a:r>
              <a:rPr lang="en-US" baseline="30000" dirty="0"/>
              <a:t>st</a:t>
            </a:r>
            <a:r>
              <a:rPr lang="en-US" dirty="0"/>
              <a:t> degree</a:t>
            </a:r>
          </a:p>
          <a:p>
            <a:pPr lvl="1">
              <a:buFont typeface="Wingdings" panose="05000000000000000000" pitchFamily="2" charset="2"/>
              <a:buChar char="§"/>
            </a:pPr>
            <a:r>
              <a:rPr lang="en-US" dirty="0"/>
              <a:t>Class II Felony: Second offense- minimum sentence of 25 years without parole</a:t>
            </a:r>
          </a:p>
          <a:p>
            <a:pPr marL="1863547" lvl="4"/>
            <a:r>
              <a:rPr lang="en-US" dirty="0"/>
              <a:t>         </a:t>
            </a:r>
            <a:r>
              <a:rPr lang="en-US" sz="2400" dirty="0"/>
              <a:t>3-50 years based on personal injury; 3 year mandatory minimum</a:t>
            </a:r>
            <a:endParaRPr lang="en-US" dirty="0"/>
          </a:p>
          <a:p>
            <a:pPr>
              <a:buFont typeface="Wingdings" panose="05000000000000000000" pitchFamily="2" charset="2"/>
              <a:buChar char="§"/>
            </a:pPr>
            <a:r>
              <a:rPr lang="en-US" dirty="0"/>
              <a:t>2</a:t>
            </a:r>
            <a:r>
              <a:rPr lang="en-US" baseline="30000" dirty="0"/>
              <a:t>nd</a:t>
            </a:r>
            <a:r>
              <a:rPr lang="en-US" dirty="0"/>
              <a:t> degree</a:t>
            </a:r>
          </a:p>
          <a:p>
            <a:pPr lvl="1">
              <a:buFont typeface="Wingdings" panose="05000000000000000000" pitchFamily="2" charset="2"/>
              <a:buChar char="§"/>
            </a:pPr>
            <a:r>
              <a:rPr lang="en-US" dirty="0"/>
              <a:t>1-20 years; $25,000 fine</a:t>
            </a:r>
          </a:p>
          <a:p>
            <a:pPr>
              <a:buFont typeface="Wingdings" panose="05000000000000000000" pitchFamily="2" charset="2"/>
              <a:buChar char="§"/>
            </a:pPr>
            <a:r>
              <a:rPr lang="en-US" dirty="0"/>
              <a:t>3</a:t>
            </a:r>
            <a:r>
              <a:rPr lang="en-US" baseline="30000" dirty="0"/>
              <a:t>rd</a:t>
            </a:r>
            <a:r>
              <a:rPr lang="en-US" dirty="0"/>
              <a:t> degree </a:t>
            </a:r>
          </a:p>
          <a:p>
            <a:pPr lvl="1">
              <a:buFont typeface="Wingdings" panose="05000000000000000000" pitchFamily="2" charset="2"/>
              <a:buChar char="§"/>
            </a:pPr>
            <a:r>
              <a:rPr lang="en-US" dirty="0"/>
              <a:t>Class III Felony: if offender caused serious personal injury to victim  1-20 years prison; $25,000</a:t>
            </a:r>
          </a:p>
          <a:p>
            <a:pPr lvl="1">
              <a:buFont typeface="Wingdings" panose="05000000000000000000" pitchFamily="2" charset="2"/>
              <a:buChar char="§"/>
            </a:pPr>
            <a:r>
              <a:rPr lang="en-US" dirty="0"/>
              <a:t>Class I Misdemeanor: up to one year; $1,000</a:t>
            </a:r>
          </a:p>
          <a:p>
            <a:pPr>
              <a:buFont typeface="Wingdings" panose="05000000000000000000" pitchFamily="2" charset="2"/>
              <a:buChar char="§"/>
            </a:pPr>
            <a:r>
              <a:rPr lang="en-US" dirty="0"/>
              <a:t>Statutory Charge: can be applied to cases in which the victim is younger than age of consent even if the victim willingly engages in sexual relations with the defend </a:t>
            </a:r>
          </a:p>
          <a:p>
            <a:endParaRPr lang="en-US" dirty="0"/>
          </a:p>
        </p:txBody>
      </p:sp>
      <p:sp>
        <p:nvSpPr>
          <p:cNvPr id="4" name="Slide Number Placeholder 3"/>
          <p:cNvSpPr>
            <a:spLocks noGrp="1"/>
          </p:cNvSpPr>
          <p:nvPr>
            <p:ph type="sldNum" sz="quarter" idx="10"/>
          </p:nvPr>
        </p:nvSpPr>
        <p:spPr/>
        <p:txBody>
          <a:bodyPr/>
          <a:lstStyle/>
          <a:p>
            <a:fld id="{37369590-C0ED-40B9-B152-A2133321DC54}" type="slidenum">
              <a:rPr lang="en-US" smtClean="0"/>
              <a:t>31</a:t>
            </a:fld>
            <a:endParaRPr lang="en-US"/>
          </a:p>
        </p:txBody>
      </p:sp>
    </p:spTree>
    <p:extLst>
      <p:ext uri="{BB962C8B-B14F-4D97-AF65-F5344CB8AC3E}">
        <p14:creationId xmlns:p14="http://schemas.microsoft.com/office/powerpoint/2010/main" val="1083558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Love</a:t>
            </a:r>
            <a:r>
              <a:rPr lang="en-US" dirty="0"/>
              <a:t>- </a:t>
            </a:r>
            <a:r>
              <a:rPr lang="en-US" sz="2400" dirty="0">
                <a:solidFill>
                  <a:srgbClr val="FF0000"/>
                </a:solidFill>
              </a:rPr>
              <a:t>many abusers have a likeable and loving side that victims think about first </a:t>
            </a:r>
          </a:p>
          <a:p>
            <a:pPr lvl="2"/>
            <a:r>
              <a:rPr lang="en-US" dirty="0"/>
              <a:t>They may believe they can change the abuser’s behavior</a:t>
            </a:r>
          </a:p>
          <a:p>
            <a:r>
              <a:rPr lang="en-US" b="1" dirty="0"/>
              <a:t>Fear</a:t>
            </a:r>
            <a:r>
              <a:rPr lang="en-US" dirty="0"/>
              <a:t>- </a:t>
            </a:r>
            <a:r>
              <a:rPr lang="en-US" sz="2400" dirty="0"/>
              <a:t>sometimes a partner will threaten to hurt themselves, or you, when you decide to break up</a:t>
            </a:r>
          </a:p>
          <a:p>
            <a:r>
              <a:rPr lang="en-US" b="1" dirty="0"/>
              <a:t>Doubt</a:t>
            </a:r>
            <a:r>
              <a:rPr lang="en-US" dirty="0"/>
              <a:t>- </a:t>
            </a:r>
            <a:r>
              <a:rPr lang="en-US" sz="2400" dirty="0"/>
              <a:t>it’s not always easy to admit that the relationship you are in is abusive. You may be worried about what people might think</a:t>
            </a:r>
          </a:p>
          <a:p>
            <a:pPr lvl="2"/>
            <a:r>
              <a:rPr lang="en-US" dirty="0"/>
              <a:t>Might be blindsided by “love”</a:t>
            </a:r>
          </a:p>
          <a:p>
            <a:r>
              <a:rPr lang="en-US" b="1" dirty="0"/>
              <a:t>Embarrassment</a:t>
            </a:r>
            <a:r>
              <a:rPr lang="en-US" dirty="0"/>
              <a:t>- </a:t>
            </a:r>
            <a:r>
              <a:rPr lang="en-US" sz="2400" dirty="0"/>
              <a:t>people who ask for help may feel like a failure</a:t>
            </a:r>
            <a:r>
              <a:rPr lang="en-US" dirty="0"/>
              <a:t> </a:t>
            </a:r>
          </a:p>
          <a:p>
            <a:pPr lvl="2"/>
            <a:r>
              <a:rPr lang="en-US" dirty="0"/>
              <a:t>Be there for them and remind them asking for help is a good thing </a:t>
            </a:r>
          </a:p>
          <a:p>
            <a:endParaRPr lang="en-US" dirty="0"/>
          </a:p>
        </p:txBody>
      </p:sp>
      <p:sp>
        <p:nvSpPr>
          <p:cNvPr id="4" name="Slide Number Placeholder 3"/>
          <p:cNvSpPr>
            <a:spLocks noGrp="1"/>
          </p:cNvSpPr>
          <p:nvPr>
            <p:ph type="sldNum" sz="quarter" idx="10"/>
          </p:nvPr>
        </p:nvSpPr>
        <p:spPr/>
        <p:txBody>
          <a:bodyPr/>
          <a:lstStyle/>
          <a:p>
            <a:fld id="{37369590-C0ED-40B9-B152-A2133321DC54}" type="slidenum">
              <a:rPr lang="en-US" smtClean="0"/>
              <a:t>32</a:t>
            </a:fld>
            <a:endParaRPr lang="en-US"/>
          </a:p>
        </p:txBody>
      </p:sp>
    </p:spTree>
    <p:extLst>
      <p:ext uri="{BB962C8B-B14F-4D97-AF65-F5344CB8AC3E}">
        <p14:creationId xmlns:p14="http://schemas.microsoft.com/office/powerpoint/2010/main" val="3915535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69590-C0ED-40B9-B152-A2133321DC54}" type="slidenum">
              <a:rPr lang="en-US" smtClean="0"/>
              <a:t>33</a:t>
            </a:fld>
            <a:endParaRPr lang="en-US"/>
          </a:p>
        </p:txBody>
      </p:sp>
    </p:spTree>
    <p:extLst>
      <p:ext uri="{BB962C8B-B14F-4D97-AF65-F5344CB8AC3E}">
        <p14:creationId xmlns:p14="http://schemas.microsoft.com/office/powerpoint/2010/main" val="113270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your own needs</a:t>
            </a:r>
          </a:p>
          <a:p>
            <a:pPr lvl="1"/>
            <a:r>
              <a:rPr lang="en-US" dirty="0"/>
              <a:t>Taking care of yourself? </a:t>
            </a:r>
          </a:p>
          <a:p>
            <a:pPr lvl="1"/>
            <a:r>
              <a:rPr lang="en-US" dirty="0"/>
              <a:t>Do you feel constantly stressed out in a relationship?</a:t>
            </a:r>
          </a:p>
          <a:p>
            <a:r>
              <a:rPr lang="en-US" dirty="0"/>
              <a:t>Think about breaking up</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Are you safe and accepted in your current relationship?</a:t>
            </a:r>
            <a:r>
              <a:rPr lang="en-US" sz="1200" b="1" u="sng" dirty="0"/>
              <a:t> Any abuse is not your fault!</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37369590-C0ED-40B9-B152-A2133321DC54}" type="slidenum">
              <a:rPr lang="en-US" smtClean="0"/>
              <a:t>34</a:t>
            </a:fld>
            <a:endParaRPr lang="en-US"/>
          </a:p>
        </p:txBody>
      </p:sp>
    </p:spTree>
    <p:extLst>
      <p:ext uri="{BB962C8B-B14F-4D97-AF65-F5344CB8AC3E}">
        <p14:creationId xmlns:p14="http://schemas.microsoft.com/office/powerpoint/2010/main" val="3162971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Devise a code word or signal to use with your children, family, friends and trustworthy neighbors </a:t>
            </a:r>
          </a:p>
          <a:p>
            <a:r>
              <a:rPr lang="en-US" dirty="0"/>
              <a:t>You have the right to protect yourself (and your children) until out of danger</a:t>
            </a:r>
          </a:p>
          <a:p>
            <a:r>
              <a:rPr lang="en-US" dirty="0"/>
              <a:t>, extra medicine and clothes</a:t>
            </a:r>
          </a:p>
          <a:p>
            <a:endParaRPr lang="en-US" dirty="0"/>
          </a:p>
        </p:txBody>
      </p:sp>
      <p:sp>
        <p:nvSpPr>
          <p:cNvPr id="4" name="Slide Number Placeholder 3"/>
          <p:cNvSpPr>
            <a:spLocks noGrp="1"/>
          </p:cNvSpPr>
          <p:nvPr>
            <p:ph type="sldNum" sz="quarter" idx="10"/>
          </p:nvPr>
        </p:nvSpPr>
        <p:spPr/>
        <p:txBody>
          <a:bodyPr/>
          <a:lstStyle/>
          <a:p>
            <a:fld id="{37369590-C0ED-40B9-B152-A2133321DC54}" type="slidenum">
              <a:rPr lang="en-US" smtClean="0"/>
              <a:t>36</a:t>
            </a:fld>
            <a:endParaRPr lang="en-US"/>
          </a:p>
        </p:txBody>
      </p:sp>
    </p:spTree>
    <p:extLst>
      <p:ext uri="{BB962C8B-B14F-4D97-AF65-F5344CB8AC3E}">
        <p14:creationId xmlns:p14="http://schemas.microsoft.com/office/powerpoint/2010/main" val="3323221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pPr>
            <a:fld id="{35B42A38-24F5-43F2-B495-290565E0B941}" type="slidenum">
              <a:rPr lang="en-US">
                <a:solidFill>
                  <a:prstClr val="black"/>
                </a:solidFill>
                <a:latin typeface="Arial" charset="0"/>
              </a:rPr>
              <a:pPr defTabSz="931774" fontAlgn="base">
                <a:spcBef>
                  <a:spcPct val="0"/>
                </a:spcBef>
                <a:spcAft>
                  <a:spcPct val="0"/>
                </a:spcAft>
              </a:pPr>
              <a:t>38</a:t>
            </a:fld>
            <a:endParaRPr lang="en-US">
              <a:solidFill>
                <a:prstClr val="black"/>
              </a:solidFill>
              <a:latin typeface="Arial" charset="0"/>
            </a:endParaRPr>
          </a:p>
        </p:txBody>
      </p:sp>
    </p:spTree>
    <p:extLst>
      <p:ext uri="{BB962C8B-B14F-4D97-AF65-F5344CB8AC3E}">
        <p14:creationId xmlns:p14="http://schemas.microsoft.com/office/powerpoint/2010/main" val="2539656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fontAlgn="base">
              <a:spcBef>
                <a:spcPct val="0"/>
              </a:spcBef>
              <a:spcAft>
                <a:spcPct val="0"/>
              </a:spcAft>
              <a:defRPr/>
            </a:pPr>
            <a:fld id="{96C52A2A-689B-4062-B38D-A046CAE78761}" type="slidenum">
              <a:rPr lang="en-US" altLang="en-US">
                <a:solidFill>
                  <a:srgbClr val="000000"/>
                </a:solidFill>
                <a:latin typeface="Arial" charset="0"/>
              </a:rPr>
              <a:pPr defTabSz="931774" fontAlgn="base">
                <a:spcBef>
                  <a:spcPct val="0"/>
                </a:spcBef>
                <a:spcAft>
                  <a:spcPct val="0"/>
                </a:spcAft>
                <a:defRPr/>
              </a:pPr>
              <a:t>4</a:t>
            </a:fld>
            <a:endParaRPr lang="en-US" altLang="en-US">
              <a:solidFill>
                <a:srgbClr val="000000"/>
              </a:solidFill>
              <a:latin typeface="Arial" charset="0"/>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altLang="en-US" dirty="0"/>
              <a:t>We offer medical dental</a:t>
            </a:r>
            <a:r>
              <a:rPr lang="en-US" altLang="en-US" baseline="0" dirty="0"/>
              <a:t> and behavioral services.</a:t>
            </a:r>
            <a:endParaRPr lang="ru-RU" altLang="en-US" dirty="0"/>
          </a:p>
        </p:txBody>
      </p:sp>
    </p:spTree>
    <p:extLst>
      <p:ext uri="{BB962C8B-B14F-4D97-AF65-F5344CB8AC3E}">
        <p14:creationId xmlns:p14="http://schemas.microsoft.com/office/powerpoint/2010/main" val="1380638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pPr>
            <a:fld id="{35B42A38-24F5-43F2-B495-290565E0B941}" type="slidenum">
              <a:rPr lang="en-US">
                <a:solidFill>
                  <a:prstClr val="black"/>
                </a:solidFill>
                <a:latin typeface="Arial" charset="0"/>
              </a:rPr>
              <a:pPr defTabSz="931774" fontAlgn="base">
                <a:spcBef>
                  <a:spcPct val="0"/>
                </a:spcBef>
                <a:spcAft>
                  <a:spcPct val="0"/>
                </a:spcAft>
              </a:pPr>
              <a:t>39</a:t>
            </a:fld>
            <a:endParaRPr lang="en-US">
              <a:solidFill>
                <a:prstClr val="black"/>
              </a:solidFill>
              <a:latin typeface="Arial" charset="0"/>
            </a:endParaRPr>
          </a:p>
        </p:txBody>
      </p:sp>
    </p:spTree>
    <p:extLst>
      <p:ext uri="{BB962C8B-B14F-4D97-AF65-F5344CB8AC3E}">
        <p14:creationId xmlns:p14="http://schemas.microsoft.com/office/powerpoint/2010/main" val="2865552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fontAlgn="base">
              <a:spcBef>
                <a:spcPct val="0"/>
              </a:spcBef>
              <a:spcAft>
                <a:spcPct val="0"/>
              </a:spcAft>
              <a:defRPr/>
            </a:pPr>
            <a:fld id="{43E17DDB-455A-4FC4-B256-857F8530A715}" type="slidenum">
              <a:rPr lang="en-US" altLang="en-US">
                <a:solidFill>
                  <a:srgbClr val="000000"/>
                </a:solidFill>
                <a:latin typeface="Arial" charset="0"/>
              </a:rPr>
              <a:pPr defTabSz="931774" fontAlgn="base">
                <a:spcBef>
                  <a:spcPct val="0"/>
                </a:spcBef>
                <a:spcAft>
                  <a:spcPct val="0"/>
                </a:spcAft>
                <a:defRPr/>
              </a:pPr>
              <a:t>41</a:t>
            </a:fld>
            <a:endParaRPr lang="en-US" altLang="en-US">
              <a:solidFill>
                <a:srgbClr val="000000"/>
              </a:solidFill>
              <a:latin typeface="Arial"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3121847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Amongst those services we specialize in reproductive health services. These</a:t>
            </a:r>
            <a:r>
              <a:rPr lang="en-US" baseline="0" dirty="0"/>
              <a:t> services include ……..</a:t>
            </a:r>
            <a:endParaRPr lang="en-US" dirty="0"/>
          </a:p>
        </p:txBody>
      </p:sp>
      <p:sp>
        <p:nvSpPr>
          <p:cNvPr id="4" name="Slide Number Placeholder 3"/>
          <p:cNvSpPr>
            <a:spLocks noGrp="1"/>
          </p:cNvSpPr>
          <p:nvPr>
            <p:ph type="sldNum" sz="quarter" idx="10"/>
          </p:nvPr>
        </p:nvSpPr>
        <p:spPr/>
        <p:txBody>
          <a:bodyPr/>
          <a:lstStyle/>
          <a:p>
            <a:pPr defTabSz="931774"/>
            <a:fld id="{FF73B9BE-4957-49AB-89D5-DB08C50A9798}" type="slidenum">
              <a:rPr lang="en-US">
                <a:solidFill>
                  <a:prstClr val="black"/>
                </a:solidFill>
                <a:latin typeface="Calibri" panose="020F0502020204030204"/>
              </a:rPr>
              <a:pPr defTabSz="931774"/>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848842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two of our current reproductive health providers. Mary mainly sees patients in our Norfolk location. And Kassidy sees patients in Norfolk on Mondays and otherwise in West Point. She does family practice as well now.</a:t>
            </a:r>
            <a:endParaRPr lang="en-US" dirty="0"/>
          </a:p>
        </p:txBody>
      </p:sp>
      <p:sp>
        <p:nvSpPr>
          <p:cNvPr id="4" name="Slide Number Placeholder 3"/>
          <p:cNvSpPr>
            <a:spLocks noGrp="1"/>
          </p:cNvSpPr>
          <p:nvPr>
            <p:ph type="sldNum" sz="quarter" idx="10"/>
          </p:nvPr>
        </p:nvSpPr>
        <p:spPr/>
        <p:txBody>
          <a:bodyPr/>
          <a:lstStyle/>
          <a:p>
            <a:fld id="{37369590-C0ED-40B9-B152-A2133321DC54}" type="slidenum">
              <a:rPr lang="en-US" smtClean="0"/>
              <a:t>6</a:t>
            </a:fld>
            <a:endParaRPr lang="en-US"/>
          </a:p>
        </p:txBody>
      </p:sp>
    </p:spTree>
    <p:extLst>
      <p:ext uri="{BB962C8B-B14F-4D97-AF65-F5344CB8AC3E}">
        <p14:creationId xmlns:p14="http://schemas.microsoft.com/office/powerpoint/2010/main" val="3742268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started on the</a:t>
            </a:r>
            <a:r>
              <a:rPr lang="en-US" baseline="0" dirty="0"/>
              <a:t> topic here are some ground rules…..</a:t>
            </a:r>
            <a:endParaRPr lang="en-US" dirty="0"/>
          </a:p>
        </p:txBody>
      </p:sp>
      <p:sp>
        <p:nvSpPr>
          <p:cNvPr id="4" name="Slide Number Placeholder 3"/>
          <p:cNvSpPr>
            <a:spLocks noGrp="1"/>
          </p:cNvSpPr>
          <p:nvPr>
            <p:ph type="sldNum" sz="quarter" idx="10"/>
          </p:nvPr>
        </p:nvSpPr>
        <p:spPr/>
        <p:txBody>
          <a:bodyPr/>
          <a:lstStyle/>
          <a:p>
            <a:pPr defTabSz="931774"/>
            <a:fld id="{FF73B9BE-4957-49AB-89D5-DB08C50A9798}" type="slidenum">
              <a:rPr lang="en-US">
                <a:solidFill>
                  <a:prstClr val="black"/>
                </a:solidFill>
                <a:latin typeface="Calibri" panose="020F0502020204030204"/>
              </a:rPr>
              <a:pPr defTabSz="931774"/>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49710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 What is a relationship to you in your own words. </a:t>
            </a:r>
          </a:p>
          <a:p>
            <a:r>
              <a:rPr lang="en-US" baseline="0" dirty="0"/>
              <a:t>Give examples such as: PB &amp; J or the earth and gravity</a:t>
            </a:r>
            <a:endParaRPr lang="en-US" dirty="0"/>
          </a:p>
        </p:txBody>
      </p:sp>
      <p:sp>
        <p:nvSpPr>
          <p:cNvPr id="4" name="Slide Number Placeholder 3"/>
          <p:cNvSpPr>
            <a:spLocks noGrp="1"/>
          </p:cNvSpPr>
          <p:nvPr>
            <p:ph type="sldNum" sz="quarter" idx="10"/>
          </p:nvPr>
        </p:nvSpPr>
        <p:spPr/>
        <p:txBody>
          <a:bodyPr/>
          <a:lstStyle/>
          <a:p>
            <a:fld id="{37369590-C0ED-40B9-B152-A2133321DC54}" type="slidenum">
              <a:rPr lang="en-US" smtClean="0"/>
              <a:t>8</a:t>
            </a:fld>
            <a:endParaRPr lang="en-US"/>
          </a:p>
        </p:txBody>
      </p:sp>
    </p:spTree>
    <p:extLst>
      <p:ext uri="{BB962C8B-B14F-4D97-AF65-F5344CB8AC3E}">
        <p14:creationId xmlns:p14="http://schemas.microsoft.com/office/powerpoint/2010/main" val="3772186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about social media use? How do we form relationships </a:t>
            </a:r>
            <a:endParaRPr lang="en-US" dirty="0"/>
          </a:p>
        </p:txBody>
      </p:sp>
      <p:sp>
        <p:nvSpPr>
          <p:cNvPr id="4" name="Slide Number Placeholder 3"/>
          <p:cNvSpPr>
            <a:spLocks noGrp="1"/>
          </p:cNvSpPr>
          <p:nvPr>
            <p:ph type="sldNum" sz="quarter" idx="10"/>
          </p:nvPr>
        </p:nvSpPr>
        <p:spPr/>
        <p:txBody>
          <a:bodyPr/>
          <a:lstStyle/>
          <a:p>
            <a:fld id="{37369590-C0ED-40B9-B152-A2133321DC54}" type="slidenum">
              <a:rPr lang="en-US" smtClean="0"/>
              <a:t>9</a:t>
            </a:fld>
            <a:endParaRPr lang="en-US"/>
          </a:p>
        </p:txBody>
      </p:sp>
    </p:spTree>
    <p:extLst>
      <p:ext uri="{BB962C8B-B14F-4D97-AF65-F5344CB8AC3E}">
        <p14:creationId xmlns:p14="http://schemas.microsoft.com/office/powerpoint/2010/main" val="2081156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What makes a healthy relationship? To you what makes a relationship?</a:t>
            </a:r>
            <a:endParaRPr lang="en-US" dirty="0"/>
          </a:p>
        </p:txBody>
      </p:sp>
      <p:sp>
        <p:nvSpPr>
          <p:cNvPr id="4" name="Slide Number Placeholder 3"/>
          <p:cNvSpPr>
            <a:spLocks noGrp="1"/>
          </p:cNvSpPr>
          <p:nvPr>
            <p:ph type="sldNum" sz="quarter" idx="10"/>
          </p:nvPr>
        </p:nvSpPr>
        <p:spPr/>
        <p:txBody>
          <a:bodyPr/>
          <a:lstStyle/>
          <a:p>
            <a:fld id="{37369590-C0ED-40B9-B152-A2133321DC54}" type="slidenum">
              <a:rPr lang="en-US" smtClean="0"/>
              <a:t>10</a:t>
            </a:fld>
            <a:endParaRPr lang="en-US"/>
          </a:p>
        </p:txBody>
      </p:sp>
    </p:spTree>
    <p:extLst>
      <p:ext uri="{BB962C8B-B14F-4D97-AF65-F5344CB8AC3E}">
        <p14:creationId xmlns:p14="http://schemas.microsoft.com/office/powerpoint/2010/main" val="178442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fld id="{28E80666-FB37-4B36-9149-507F3B0178E3}" type="datetimeFigureOut">
              <a:rPr lang="en-US" smtClean="0"/>
              <a:pPr/>
              <a:t>8/21/2023</a:t>
            </a:fld>
            <a:endParaRPr lang="en-US"/>
          </a:p>
        </p:txBody>
      </p:sp>
      <p:sp>
        <p:nvSpPr>
          <p:cNvPr id="17" name="Footer Placeholder 16"/>
          <p:cNvSpPr>
            <a:spLocks noGrp="1"/>
          </p:cNvSpPr>
          <p:nvPr>
            <p:ph type="ftr" sz="quarter" idx="11"/>
          </p:nvPr>
        </p:nvSpPr>
        <p:spPr>
          <a:xfrm>
            <a:off x="7213600" y="4205288"/>
            <a:ext cx="1727200" cy="457200"/>
          </a:xfrm>
        </p:spPr>
        <p:txBody>
          <a:bodyPr/>
          <a:lstStyle/>
          <a:p>
            <a:endParaRPr lang="en-US"/>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D7E63A33-8271-4DD0-9C48-789913D7C115}" type="slidenum">
              <a:rPr lang="en-US" smtClean="0"/>
              <a:pPr/>
              <a:t>‹#›</a:t>
            </a:fld>
            <a:endParaRPr lang="en-US"/>
          </a:p>
        </p:txBody>
      </p:sp>
    </p:spTree>
    <p:extLst>
      <p:ext uri="{BB962C8B-B14F-4D97-AF65-F5344CB8AC3E}">
        <p14:creationId xmlns:p14="http://schemas.microsoft.com/office/powerpoint/2010/main" val="21518883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E80666-FB37-4B36-9149-507F3B0178E3}"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750202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E80666-FB37-4B36-9149-507F3B0178E3}"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6077272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fld id="{28E80666-FB37-4B36-9149-507F3B0178E3}" type="datetimeFigureOut">
              <a:rPr lang="en-US" smtClean="0"/>
              <a:pPr/>
              <a:t>8/21/2023</a:t>
            </a:fld>
            <a:endParaRPr lang="en-US"/>
          </a:p>
        </p:txBody>
      </p:sp>
      <p:sp>
        <p:nvSpPr>
          <p:cNvPr id="17" name="Footer Placeholder 16"/>
          <p:cNvSpPr>
            <a:spLocks noGrp="1"/>
          </p:cNvSpPr>
          <p:nvPr>
            <p:ph type="ftr" sz="quarter" idx="11"/>
          </p:nvPr>
        </p:nvSpPr>
        <p:spPr>
          <a:xfrm>
            <a:off x="7213600" y="4205288"/>
            <a:ext cx="1727200" cy="457200"/>
          </a:xfrm>
        </p:spPr>
        <p:txBody>
          <a:bodyPr/>
          <a:lstStyle/>
          <a:p>
            <a:endParaRPr lang="en-US"/>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D7E63A33-8271-4DD0-9C48-789913D7C115}" type="slidenum">
              <a:rPr lang="en-US" smtClean="0"/>
              <a:pPr/>
              <a:t>‹#›</a:t>
            </a:fld>
            <a:endParaRPr lang="en-US"/>
          </a:p>
        </p:txBody>
      </p:sp>
    </p:spTree>
    <p:extLst>
      <p:ext uri="{BB962C8B-B14F-4D97-AF65-F5344CB8AC3E}">
        <p14:creationId xmlns:p14="http://schemas.microsoft.com/office/powerpoint/2010/main" val="1579236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FE8FB1-0A7A-443E-AAF7-31D4FA1AA312}"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871488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843529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AFE8FB1-0A7A-443E-AAF7-31D4FA1AA312}"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892301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9AFE8FB1-0A7A-443E-AAF7-31D4FA1AA312}" type="datetimeFigureOut">
              <a:rPr lang="en-US" smtClean="0"/>
              <a:t>8/21/2023</a:t>
            </a:fld>
            <a:endParaRPr lang="en-US"/>
          </a:p>
        </p:txBody>
      </p:sp>
      <p:sp>
        <p:nvSpPr>
          <p:cNvPr id="27" name="Slide Number Placeholder 26"/>
          <p:cNvSpPr>
            <a:spLocks noGrp="1"/>
          </p:cNvSpPr>
          <p:nvPr>
            <p:ph type="sldNum" sz="quarter" idx="11"/>
          </p:nvPr>
        </p:nvSpPr>
        <p:spPr/>
        <p:txBody>
          <a:bodyPr rtlCol="0"/>
          <a:lstStyle/>
          <a:p>
            <a:fld id="{25BA54BD-C84D-46CE-8B72-31BFB26ABA43}"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extLst>
      <p:ext uri="{BB962C8B-B14F-4D97-AF65-F5344CB8AC3E}">
        <p14:creationId xmlns:p14="http://schemas.microsoft.com/office/powerpoint/2010/main" val="1080680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8778240" y="612648"/>
            <a:ext cx="1276352" cy="457200"/>
          </a:xfrm>
        </p:spPr>
        <p:txBody>
          <a:bodyPr/>
          <a:lstStyle/>
          <a:p>
            <a:fld id="{9AFE8FB1-0A7A-443E-AAF7-31D4FA1AA312}" type="datetimeFigureOut">
              <a:rPr lang="en-US" smtClean="0"/>
              <a:t>8/21/2023</a:t>
            </a:fld>
            <a:endParaRPr lang="en-US"/>
          </a:p>
        </p:txBody>
      </p:sp>
      <p:sp>
        <p:nvSpPr>
          <p:cNvPr id="4" name="Footer Placeholder 3"/>
          <p:cNvSpPr>
            <a:spLocks noGrp="1"/>
          </p:cNvSpPr>
          <p:nvPr>
            <p:ph type="ftr" sz="quarter" idx="11"/>
          </p:nvPr>
        </p:nvSpPr>
        <p:spPr>
          <a:xfrm>
            <a:off x="7010400" y="612648"/>
            <a:ext cx="1767840" cy="457200"/>
          </a:xfrm>
        </p:spPr>
        <p:txBody>
          <a:bodyPr/>
          <a:lstStyle/>
          <a:p>
            <a:endParaRPr lang="en-US"/>
          </a:p>
        </p:txBody>
      </p:sp>
      <p:sp>
        <p:nvSpPr>
          <p:cNvPr id="5" name="Slide Number Placeholder 4"/>
          <p:cNvSpPr>
            <a:spLocks noGrp="1"/>
          </p:cNvSpPr>
          <p:nvPr>
            <p:ph type="sldNum" sz="quarter" idx="12"/>
          </p:nvPr>
        </p:nvSpPr>
        <p:spPr>
          <a:xfrm>
            <a:off x="10899648" y="2272"/>
            <a:ext cx="1016000" cy="365760"/>
          </a:xfrm>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741034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64533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AFE8FB1-0A7A-443E-AAF7-31D4FA1AA312}"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603572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E80666-FB37-4B36-9149-507F3B0178E3}"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207469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934838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FE8FB1-0A7A-443E-AAF7-31D4FA1AA312}"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410538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FE8FB1-0A7A-443E-AAF7-31D4FA1AA312}"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737878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7F3C778-4C71-4FBC-A722-1FBB121384F2}" type="datetimeFigureOut">
              <a:rPr lang="en-US" smtClean="0"/>
              <a:t>8/21/2023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90DFCCC-C729-44E8-B135-0B6B6C9518CA}" type="slidenum">
              <a:rPr lang="en-US" smtClean="0"/>
              <a:t>‹#›</a:t>
            </a:fld>
            <a:endParaRPr lang="en-US"/>
          </a:p>
        </p:txBody>
      </p:sp>
    </p:spTree>
    <p:extLst>
      <p:ext uri="{BB962C8B-B14F-4D97-AF65-F5344CB8AC3E}">
        <p14:creationId xmlns:p14="http://schemas.microsoft.com/office/powerpoint/2010/main" val="3912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3C778-4C71-4FBC-A722-1FBB121384F2}"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DFCCC-C729-44E8-B135-0B6B6C9518CA}" type="slidenum">
              <a:rPr lang="en-US" smtClean="0"/>
              <a:t>‹#›</a:t>
            </a:fld>
            <a:endParaRPr lang="en-US"/>
          </a:p>
        </p:txBody>
      </p:sp>
    </p:spTree>
    <p:extLst>
      <p:ext uri="{BB962C8B-B14F-4D97-AF65-F5344CB8AC3E}">
        <p14:creationId xmlns:p14="http://schemas.microsoft.com/office/powerpoint/2010/main" val="2497721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F3C778-4C71-4FBC-A722-1FBB121384F2}"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90DFCCC-C729-44E8-B135-0B6B6C9518CA}" type="slidenum">
              <a:rPr lang="en-US" smtClean="0"/>
              <a:t>‹#›</a:t>
            </a:fld>
            <a:endParaRPr lang="en-US"/>
          </a:p>
        </p:txBody>
      </p:sp>
    </p:spTree>
    <p:extLst>
      <p:ext uri="{BB962C8B-B14F-4D97-AF65-F5344CB8AC3E}">
        <p14:creationId xmlns:p14="http://schemas.microsoft.com/office/powerpoint/2010/main" val="1024917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F3C778-4C71-4FBC-A722-1FBB121384F2}"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DFCCC-C729-44E8-B135-0B6B6C9518CA}" type="slidenum">
              <a:rPr lang="en-US" smtClean="0"/>
              <a:t>‹#›</a:t>
            </a:fld>
            <a:endParaRPr lang="en-US"/>
          </a:p>
        </p:txBody>
      </p:sp>
    </p:spTree>
    <p:extLst>
      <p:ext uri="{BB962C8B-B14F-4D97-AF65-F5344CB8AC3E}">
        <p14:creationId xmlns:p14="http://schemas.microsoft.com/office/powerpoint/2010/main" val="1469881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F3C778-4C71-4FBC-A722-1FBB121384F2}" type="datetimeFigureOut">
              <a:rPr lang="en-US" smtClean="0"/>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0DFCCC-C729-44E8-B135-0B6B6C9518CA}" type="slidenum">
              <a:rPr lang="en-US" smtClean="0"/>
              <a:t>‹#›</a:t>
            </a:fld>
            <a:endParaRPr lang="en-US"/>
          </a:p>
        </p:txBody>
      </p:sp>
    </p:spTree>
    <p:extLst>
      <p:ext uri="{BB962C8B-B14F-4D97-AF65-F5344CB8AC3E}">
        <p14:creationId xmlns:p14="http://schemas.microsoft.com/office/powerpoint/2010/main" val="384399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F3C778-4C71-4FBC-A722-1FBB121384F2}" type="datetimeFigureOut">
              <a:rPr lang="en-US" smtClean="0"/>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0DFCCC-C729-44E8-B135-0B6B6C9518CA}" type="slidenum">
              <a:rPr lang="en-US" smtClean="0"/>
              <a:t>‹#›</a:t>
            </a:fld>
            <a:endParaRPr lang="en-US"/>
          </a:p>
        </p:txBody>
      </p:sp>
    </p:spTree>
    <p:extLst>
      <p:ext uri="{BB962C8B-B14F-4D97-AF65-F5344CB8AC3E}">
        <p14:creationId xmlns:p14="http://schemas.microsoft.com/office/powerpoint/2010/main" val="2584928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3C778-4C71-4FBC-A722-1FBB121384F2}" type="datetimeFigureOut">
              <a:rPr lang="en-US" smtClean="0"/>
              <a:t>8/21/2023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90DFCCC-C729-44E8-B135-0B6B6C9518CA}" type="slidenum">
              <a:rPr lang="en-US" smtClean="0"/>
              <a:t>‹#›</a:t>
            </a:fld>
            <a:endParaRPr lang="en-US"/>
          </a:p>
        </p:txBody>
      </p:sp>
    </p:spTree>
    <p:extLst>
      <p:ext uri="{BB962C8B-B14F-4D97-AF65-F5344CB8AC3E}">
        <p14:creationId xmlns:p14="http://schemas.microsoft.com/office/powerpoint/2010/main" val="2500351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5558284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F3C778-4C71-4FBC-A722-1FBB121384F2}"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90DFCCC-C729-44E8-B135-0B6B6C9518CA}" type="slidenum">
              <a:rPr lang="en-US" smtClean="0"/>
              <a:t>‹#›</a:t>
            </a:fld>
            <a:endParaRPr lang="en-US"/>
          </a:p>
        </p:txBody>
      </p:sp>
    </p:spTree>
    <p:extLst>
      <p:ext uri="{BB962C8B-B14F-4D97-AF65-F5344CB8AC3E}">
        <p14:creationId xmlns:p14="http://schemas.microsoft.com/office/powerpoint/2010/main" val="1692626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F3C778-4C71-4FBC-A722-1FBB121384F2}"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90DFCCC-C729-44E8-B135-0B6B6C9518CA}" type="slidenum">
              <a:rPr lang="en-US" smtClean="0"/>
              <a:t>‹#›</a:t>
            </a:fld>
            <a:endParaRPr lang="en-US"/>
          </a:p>
        </p:txBody>
      </p:sp>
    </p:spTree>
    <p:extLst>
      <p:ext uri="{BB962C8B-B14F-4D97-AF65-F5344CB8AC3E}">
        <p14:creationId xmlns:p14="http://schemas.microsoft.com/office/powerpoint/2010/main" val="4109646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F3C778-4C71-4FBC-A722-1FBB121384F2}"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90DFCCC-C729-44E8-B135-0B6B6C9518CA}" type="slidenum">
              <a:rPr lang="en-US" smtClean="0"/>
              <a:t>‹#›</a:t>
            </a:fld>
            <a:endParaRPr lang="en-US"/>
          </a:p>
        </p:txBody>
      </p:sp>
    </p:spTree>
    <p:extLst>
      <p:ext uri="{BB962C8B-B14F-4D97-AF65-F5344CB8AC3E}">
        <p14:creationId xmlns:p14="http://schemas.microsoft.com/office/powerpoint/2010/main" val="995939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7F3C778-4C71-4FBC-A722-1FBB121384F2}"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90DFCCC-C729-44E8-B135-0B6B6C9518CA}" type="slidenum">
              <a:rPr lang="en-US" smtClean="0"/>
              <a:t>‹#›</a:t>
            </a:fld>
            <a:endParaRPr lang="en-US"/>
          </a:p>
        </p:txBody>
      </p:sp>
    </p:spTree>
    <p:extLst>
      <p:ext uri="{BB962C8B-B14F-4D97-AF65-F5344CB8AC3E}">
        <p14:creationId xmlns:p14="http://schemas.microsoft.com/office/powerpoint/2010/main" val="40748006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7F3C778-4C71-4FBC-A722-1FBB121384F2}"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90DFCCC-C729-44E8-B135-0B6B6C9518CA}" type="slidenum">
              <a:rPr lang="en-US" smtClean="0"/>
              <a:t>‹#›</a:t>
            </a:fld>
            <a:endParaRPr lang="en-US"/>
          </a:p>
        </p:txBody>
      </p:sp>
    </p:spTree>
    <p:extLst>
      <p:ext uri="{BB962C8B-B14F-4D97-AF65-F5344CB8AC3E}">
        <p14:creationId xmlns:p14="http://schemas.microsoft.com/office/powerpoint/2010/main" val="19017351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F3C778-4C71-4FBC-A722-1FBB121384F2}"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90DFCCC-C729-44E8-B135-0B6B6C9518CA}" type="slidenum">
              <a:rPr lang="en-US" smtClean="0"/>
              <a:t>‹#›</a:t>
            </a:fld>
            <a:endParaRPr lang="en-US"/>
          </a:p>
        </p:txBody>
      </p:sp>
    </p:spTree>
    <p:extLst>
      <p:ext uri="{BB962C8B-B14F-4D97-AF65-F5344CB8AC3E}">
        <p14:creationId xmlns:p14="http://schemas.microsoft.com/office/powerpoint/2010/main" val="31402020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7F3C778-4C71-4FBC-A722-1FBB121384F2}" type="datetimeFigureOut">
              <a:rPr lang="en-US" smtClean="0"/>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0DFCCC-C729-44E8-B135-0B6B6C9518CA}" type="slidenum">
              <a:rPr lang="en-US" smtClean="0"/>
              <a:t>‹#›</a:t>
            </a:fld>
            <a:endParaRPr lang="en-US"/>
          </a:p>
        </p:txBody>
      </p:sp>
    </p:spTree>
    <p:extLst>
      <p:ext uri="{BB962C8B-B14F-4D97-AF65-F5344CB8AC3E}">
        <p14:creationId xmlns:p14="http://schemas.microsoft.com/office/powerpoint/2010/main" val="39907424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7F3C778-4C71-4FBC-A722-1FBB121384F2}" type="datetimeFigureOut">
              <a:rPr lang="en-US" smtClean="0"/>
              <a:t>8/21/2023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090DFCCC-C729-44E8-B135-0B6B6C9518CA}" type="slidenum">
              <a:rPr lang="en-US" smtClean="0"/>
              <a:t>‹#›</a:t>
            </a:fld>
            <a:endParaRPr lang="en-US"/>
          </a:p>
        </p:txBody>
      </p:sp>
    </p:spTree>
    <p:extLst>
      <p:ext uri="{BB962C8B-B14F-4D97-AF65-F5344CB8AC3E}">
        <p14:creationId xmlns:p14="http://schemas.microsoft.com/office/powerpoint/2010/main" val="12826360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7F3C778-4C71-4FBC-A722-1FBB121384F2}"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DFCCC-C729-44E8-B135-0B6B6C9518CA}" type="slidenum">
              <a:rPr lang="en-US" smtClean="0"/>
              <a:t>‹#›</a:t>
            </a:fld>
            <a:endParaRPr lang="en-US"/>
          </a:p>
        </p:txBody>
      </p:sp>
    </p:spTree>
    <p:extLst>
      <p:ext uri="{BB962C8B-B14F-4D97-AF65-F5344CB8AC3E}">
        <p14:creationId xmlns:p14="http://schemas.microsoft.com/office/powerpoint/2010/main" val="37004812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7F3C778-4C71-4FBC-A722-1FBB121384F2}"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90DFCCC-C729-44E8-B135-0B6B6C9518CA}" type="slidenum">
              <a:rPr lang="en-US" smtClean="0"/>
              <a:t>‹#›</a:t>
            </a:fld>
            <a:endParaRPr lang="en-US"/>
          </a:p>
        </p:txBody>
      </p:sp>
    </p:spTree>
    <p:extLst>
      <p:ext uri="{BB962C8B-B14F-4D97-AF65-F5344CB8AC3E}">
        <p14:creationId xmlns:p14="http://schemas.microsoft.com/office/powerpoint/2010/main" val="2371725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8E80666-FB37-4B36-9149-507F3B0178E3}"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259765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28E80666-FB37-4B36-9149-507F3B0178E3}" type="datetimeFigureOut">
              <a:rPr lang="en-US" smtClean="0"/>
              <a:pPr/>
              <a:t>8/21/2023</a:t>
            </a:fld>
            <a:endParaRPr lang="en-US"/>
          </a:p>
        </p:txBody>
      </p:sp>
      <p:sp>
        <p:nvSpPr>
          <p:cNvPr id="27" name="Slide Number Placeholder 26"/>
          <p:cNvSpPr>
            <a:spLocks noGrp="1"/>
          </p:cNvSpPr>
          <p:nvPr>
            <p:ph type="sldNum" sz="quarter" idx="11"/>
          </p:nvPr>
        </p:nvSpPr>
        <p:spPr/>
        <p:txBody>
          <a:bodyPr rtlCol="0"/>
          <a:lstStyle/>
          <a:p>
            <a:fld id="{D7E63A33-8271-4DD0-9C48-789913D7C115}"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extLst>
      <p:ext uri="{BB962C8B-B14F-4D97-AF65-F5344CB8AC3E}">
        <p14:creationId xmlns:p14="http://schemas.microsoft.com/office/powerpoint/2010/main" val="1010190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8778240" y="612648"/>
            <a:ext cx="1276352" cy="457200"/>
          </a:xfrm>
        </p:spPr>
        <p:txBody>
          <a:bodyPr/>
          <a:lstStyle/>
          <a:p>
            <a:fld id="{28E80666-FB37-4B36-9149-507F3B0178E3}" type="datetimeFigureOut">
              <a:rPr lang="en-US" smtClean="0"/>
              <a:pPr/>
              <a:t>8/21/2023</a:t>
            </a:fld>
            <a:endParaRPr lang="en-US"/>
          </a:p>
        </p:txBody>
      </p:sp>
      <p:sp>
        <p:nvSpPr>
          <p:cNvPr id="4" name="Footer Placeholder 3"/>
          <p:cNvSpPr>
            <a:spLocks noGrp="1"/>
          </p:cNvSpPr>
          <p:nvPr>
            <p:ph type="ftr" sz="quarter" idx="11"/>
          </p:nvPr>
        </p:nvSpPr>
        <p:spPr>
          <a:xfrm>
            <a:off x="7010400" y="612648"/>
            <a:ext cx="1767840" cy="457200"/>
          </a:xfrm>
        </p:spPr>
        <p:txBody>
          <a:bodyPr/>
          <a:lstStyle/>
          <a:p>
            <a:endParaRPr lang="en-US"/>
          </a:p>
        </p:txBody>
      </p:sp>
      <p:sp>
        <p:nvSpPr>
          <p:cNvPr id="5" name="Slide Number Placeholder 4"/>
          <p:cNvSpPr>
            <a:spLocks noGrp="1"/>
          </p:cNvSpPr>
          <p:nvPr>
            <p:ph type="sldNum" sz="quarter" idx="12"/>
          </p:nvPr>
        </p:nvSpPr>
        <p:spPr>
          <a:xfrm>
            <a:off x="10899648" y="2272"/>
            <a:ext cx="1016000" cy="365760"/>
          </a:xfrm>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6849164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809513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8E80666-FB37-4B36-9149-507F3B0178E3}"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7440036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26902295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28E80666-FB37-4B36-9149-507F3B0178E3}" type="datetimeFigureOut">
              <a:rPr lang="en-US" smtClean="0"/>
              <a:pPr/>
              <a:t>8/21/2023</a:t>
            </a:fld>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3556540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9AFE8FB1-0A7A-443E-AAF7-31D4FA1AA312}" type="datetimeFigureOut">
              <a:rPr lang="en-US" smtClean="0"/>
              <a:pPr/>
              <a:t>8/21/2023</a:t>
            </a:fld>
            <a:endParaRPr lang="en-US"/>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1269851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7F3C778-4C71-4FBC-A722-1FBB121384F2}" type="datetimeFigureOut">
              <a:rPr lang="en-US" smtClean="0"/>
              <a:t>8/21/2023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90DFCCC-C729-44E8-B135-0B6B6C9518CA}" type="slidenum">
              <a:rPr lang="en-US" smtClean="0"/>
              <a:t>‹#›</a:t>
            </a:fld>
            <a:endParaRPr lang="en-US"/>
          </a:p>
        </p:txBody>
      </p:sp>
    </p:spTree>
    <p:extLst>
      <p:ext uri="{BB962C8B-B14F-4D97-AF65-F5344CB8AC3E}">
        <p14:creationId xmlns:p14="http://schemas.microsoft.com/office/powerpoint/2010/main" val="40093456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pinkston@midtownhealthne.org"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urveymonkey.com/r/YYM6ZDC"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 Id="rId6" Type="http://schemas.microsoft.com/office/2007/relationships/hdphoto" Target="../media/hdphoto4.wdp"/><Relationship Id="rId5" Type="http://schemas.openxmlformats.org/officeDocument/2006/relationships/image" Target="../media/image24.png"/><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raxPKklDF2k" TargetMode="External"/><Relationship Id="rId7" Type="http://schemas.microsoft.com/office/2007/relationships/hdphoto" Target="../media/hdphoto6.wdp"/><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26.png"/><Relationship Id="rId5" Type="http://schemas.microsoft.com/office/2007/relationships/hdphoto" Target="../media/hdphoto5.wdp"/><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surveymonkey.com/r/YCHPL9V" TargetMode="Externa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mailto:apinkston@midtownhealthne.org"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970384" y="0"/>
            <a:ext cx="9235440" cy="1554480"/>
          </a:xfrm>
          <a:scene3d>
            <a:camera prst="orthographicFront"/>
            <a:lightRig rig="threePt" dir="t"/>
          </a:scene3d>
          <a:sp3d>
            <a:bevelT prst="angle"/>
          </a:sp3d>
        </p:spPr>
        <p:txBody>
          <a:bodyPr anchor="t">
            <a:noAutofit/>
          </a:bodyPr>
          <a:lstStyle/>
          <a:p>
            <a:pPr algn="ctr"/>
            <a:r>
              <a:rPr lang="en-US" altLang="en-US" sz="7200" b="1" dirty="0">
                <a:ln w="22225">
                  <a:solidFill>
                    <a:schemeClr val="accent2"/>
                  </a:solidFill>
                  <a:prstDash val="solid"/>
                </a:ln>
                <a:solidFill>
                  <a:schemeClr val="accent1">
                    <a:lumMod val="60000"/>
                    <a:lumOff val="40000"/>
                  </a:schemeClr>
                </a:solidFill>
                <a:latin typeface="+mn-lt"/>
              </a:rPr>
              <a:t>Healthy Relationships</a:t>
            </a:r>
            <a:br>
              <a:rPr lang="en-US" altLang="en-US" sz="7200" b="1" dirty="0">
                <a:ln w="22225">
                  <a:solidFill>
                    <a:schemeClr val="accent2"/>
                  </a:solidFill>
                  <a:prstDash val="solid"/>
                </a:ln>
                <a:solidFill>
                  <a:schemeClr val="accent1">
                    <a:lumMod val="60000"/>
                    <a:lumOff val="40000"/>
                  </a:schemeClr>
                </a:solidFill>
                <a:latin typeface="+mn-lt"/>
              </a:rPr>
            </a:br>
            <a:endParaRPr lang="ru-RU" altLang="en-US" sz="4000" b="1" dirty="0">
              <a:ln w="22225">
                <a:solidFill>
                  <a:schemeClr val="accent2"/>
                </a:solidFill>
                <a:prstDash val="solid"/>
              </a:ln>
              <a:solidFill>
                <a:schemeClr val="accent1">
                  <a:lumMod val="60000"/>
                  <a:lumOff val="40000"/>
                </a:schemeClr>
              </a:solidFill>
              <a:latin typeface="+mn-lt"/>
            </a:endParaRPr>
          </a:p>
        </p:txBody>
      </p:sp>
      <p:sp>
        <p:nvSpPr>
          <p:cNvPr id="2053" name="Rectangle 5"/>
          <p:cNvSpPr>
            <a:spLocks noGrp="1" noChangeArrowheads="1"/>
          </p:cNvSpPr>
          <p:nvPr>
            <p:ph type="subTitle" idx="1"/>
          </p:nvPr>
        </p:nvSpPr>
        <p:spPr>
          <a:xfrm>
            <a:off x="372084" y="2349534"/>
            <a:ext cx="4800600" cy="1140768"/>
          </a:xfrm>
        </p:spPr>
        <p:txBody>
          <a:bodyPr>
            <a:normAutofit/>
          </a:bodyPr>
          <a:lstStyle/>
          <a:p>
            <a:r>
              <a:rPr lang="en-US" altLang="en-US" sz="2000" dirty="0">
                <a:solidFill>
                  <a:schemeClr val="bg1"/>
                </a:solidFill>
              </a:rPr>
              <a:t>   </a:t>
            </a:r>
          </a:p>
        </p:txBody>
      </p:sp>
      <p:pic>
        <p:nvPicPr>
          <p:cNvPr id="3076" name="Picture 4" descr="Midtown Health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641" y="4617984"/>
            <a:ext cx="3848100" cy="1410971"/>
          </a:xfrm>
          <a:prstGeom prst="rect">
            <a:avLst/>
          </a:prstGeom>
          <a:extLst>
            <a:ext uri="{909E8E84-426E-40DD-AFC4-6F175D3DCCD1}">
              <a14:hiddenFill xmlns:a14="http://schemas.microsoft.com/office/drawing/2010/main">
                <a:solidFill>
                  <a:srgbClr val="FFFFFF"/>
                </a:solidFill>
              </a14:hiddenFill>
            </a:ext>
          </a:extLst>
        </p:spPr>
      </p:pic>
      <p:sp>
        <p:nvSpPr>
          <p:cNvPr id="3" name="Rectangle 2"/>
          <p:cNvSpPr/>
          <p:nvPr/>
        </p:nvSpPr>
        <p:spPr>
          <a:xfrm>
            <a:off x="1905000" y="4038601"/>
            <a:ext cx="4572000" cy="46166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Georgia"/>
                <a:ea typeface="+mn-ea"/>
                <a:cs typeface="+mn-cs"/>
              </a:rPr>
              <a:t>  </a:t>
            </a:r>
            <a:endParaRPr kumimoji="0" lang="en-US" sz="2400" b="0" i="0" u="none" strike="noStrike" kern="1200" cap="none" spc="0" normalizeH="0" baseline="0" noProof="0" dirty="0">
              <a:ln>
                <a:noFill/>
              </a:ln>
              <a:solidFill>
                <a:prstClr val="black"/>
              </a:solidFill>
              <a:effectLst/>
              <a:uLnTx/>
              <a:uFillTx/>
              <a:latin typeface="Georgia"/>
              <a:ea typeface="+mn-ea"/>
              <a:cs typeface="+mn-cs"/>
            </a:endParaRPr>
          </a:p>
        </p:txBody>
      </p:sp>
      <p:pic>
        <p:nvPicPr>
          <p:cNvPr id="7" name="Picture 6" descr="S:\Administration\Marketing and Outreach\Images\Clinic Pictures\Midtown\Midtown Entera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612" y="4038600"/>
            <a:ext cx="4105072" cy="256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097220" y="2442597"/>
            <a:ext cx="4663521" cy="132343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altLang="en-US" sz="2000" noProof="0" dirty="0">
                <a:solidFill>
                  <a:prstClr val="white"/>
                </a:solidFill>
                <a:latin typeface="Georgia"/>
              </a:rPr>
              <a:t>Amy Pinkston, LPN</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dirty="0">
                <a:ln>
                  <a:noFill/>
                </a:ln>
                <a:solidFill>
                  <a:prstClr val="white"/>
                </a:solidFill>
                <a:effectLst/>
                <a:uLnTx/>
                <a:uFillTx/>
                <a:latin typeface="Georgia"/>
                <a:ea typeface="+mn-ea"/>
                <a:cs typeface="+mn-cs"/>
              </a:rPr>
              <a:t>Reproductive</a:t>
            </a:r>
            <a:r>
              <a:rPr kumimoji="0" lang="en-US" altLang="en-US" sz="2000" b="0" i="0" u="none" strike="noStrike" kern="1200" cap="none" spc="0" normalizeH="0" dirty="0">
                <a:ln>
                  <a:noFill/>
                </a:ln>
                <a:solidFill>
                  <a:prstClr val="white"/>
                </a:solidFill>
                <a:effectLst/>
                <a:uLnTx/>
                <a:uFillTx/>
                <a:latin typeface="Georgia"/>
                <a:ea typeface="+mn-ea"/>
                <a:cs typeface="+mn-cs"/>
              </a:rPr>
              <a:t> Health Program Manager</a:t>
            </a:r>
          </a:p>
          <a:p>
            <a:pPr marL="0" marR="0" lvl="0" indent="0" algn="r" defTabSz="914400" rtl="0" eaLnBrk="1" fontAlgn="base" latinLnBrk="0" hangingPunct="1">
              <a:lnSpc>
                <a:spcPct val="100000"/>
              </a:lnSpc>
              <a:spcBef>
                <a:spcPct val="0"/>
              </a:spcBef>
              <a:spcAft>
                <a:spcPct val="0"/>
              </a:spcAft>
              <a:buClrTx/>
              <a:buSzTx/>
              <a:buFontTx/>
              <a:buNone/>
              <a:tabLst/>
              <a:defRPr/>
            </a:pPr>
            <a:r>
              <a:rPr lang="en-US" altLang="en-US" sz="2000" dirty="0">
                <a:solidFill>
                  <a:prstClr val="white"/>
                </a:solidFill>
                <a:latin typeface="Georgia"/>
                <a:hlinkClick r:id="rId5"/>
              </a:rPr>
              <a:t>apinkston@midtownhealthne.org</a:t>
            </a:r>
            <a:endParaRPr lang="en-US" altLang="en-US" sz="2000" dirty="0">
              <a:solidFill>
                <a:prstClr val="white"/>
              </a:solidFill>
              <a:latin typeface="Georgia"/>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dirty="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4128273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Makes A Healthy Relationship?</a:t>
            </a:r>
          </a:p>
        </p:txBody>
      </p:sp>
      <p:sp>
        <p:nvSpPr>
          <p:cNvPr id="3" name="Content Placeholder 2"/>
          <p:cNvSpPr>
            <a:spLocks noGrp="1"/>
          </p:cNvSpPr>
          <p:nvPr>
            <p:ph idx="1"/>
          </p:nvPr>
        </p:nvSpPr>
        <p:spPr>
          <a:xfrm>
            <a:off x="838200" y="1825624"/>
            <a:ext cx="10515600" cy="4803775"/>
          </a:xfrm>
        </p:spPr>
        <p:txBody>
          <a:bodyPr>
            <a:normAutofit/>
          </a:bodyPr>
          <a:lstStyle/>
          <a:p>
            <a:pPr fontAlgn="base"/>
            <a:r>
              <a:rPr lang="en-US" dirty="0"/>
              <a:t>Mutual respect</a:t>
            </a:r>
          </a:p>
          <a:p>
            <a:pPr fontAlgn="base"/>
            <a:r>
              <a:rPr lang="en-US" dirty="0"/>
              <a:t>Trust</a:t>
            </a:r>
          </a:p>
          <a:p>
            <a:pPr fontAlgn="base"/>
            <a:r>
              <a:rPr lang="en-US" dirty="0"/>
              <a:t>Honesty</a:t>
            </a:r>
          </a:p>
          <a:p>
            <a:pPr fontAlgn="base"/>
            <a:r>
              <a:rPr lang="en-US" dirty="0"/>
              <a:t>Support</a:t>
            </a:r>
          </a:p>
          <a:p>
            <a:pPr fontAlgn="base"/>
            <a:r>
              <a:rPr lang="en-US" dirty="0"/>
              <a:t>Fairness/equality</a:t>
            </a:r>
          </a:p>
          <a:p>
            <a:pPr fontAlgn="base"/>
            <a:r>
              <a:rPr lang="en-US" dirty="0"/>
              <a:t>Separate identities</a:t>
            </a:r>
          </a:p>
          <a:p>
            <a:pPr fontAlgn="base"/>
            <a:r>
              <a:rPr lang="en-US" dirty="0"/>
              <a:t>Good communication</a:t>
            </a:r>
          </a:p>
          <a:p>
            <a:pPr fontAlgn="base"/>
            <a:r>
              <a:rPr lang="en-US" dirty="0"/>
              <a:t>A sense of playfulness/fondness</a:t>
            </a:r>
          </a:p>
          <a:p>
            <a:pPr fontAlgn="base"/>
            <a:r>
              <a:rPr lang="en-US" dirty="0"/>
              <a:t>Work </a:t>
            </a:r>
          </a:p>
          <a:p>
            <a:pPr fontAlgn="base"/>
            <a:r>
              <a:rPr lang="en-US" dirty="0"/>
              <a:t>Establishing boundaries together</a:t>
            </a:r>
          </a:p>
          <a:p>
            <a:endParaRPr lang="en-US" dirty="0"/>
          </a:p>
        </p:txBody>
      </p:sp>
      <p:grpSp>
        <p:nvGrpSpPr>
          <p:cNvPr id="4" name="Group 3"/>
          <p:cNvGrpSpPr/>
          <p:nvPr/>
        </p:nvGrpSpPr>
        <p:grpSpPr>
          <a:xfrm>
            <a:off x="-24617" y="0"/>
            <a:ext cx="726575" cy="6858000"/>
            <a:chOff x="-24617" y="0"/>
            <a:chExt cx="726575" cy="6858000"/>
          </a:xfrm>
        </p:grpSpPr>
        <p:sp>
          <p:nvSpPr>
            <p:cNvPr id="5" name="Rectangle 4"/>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1018" y="2244375"/>
            <a:ext cx="4689024" cy="3513837"/>
          </a:xfrm>
          <a:prstGeom prst="rect">
            <a:avLst/>
          </a:prstGeom>
        </p:spPr>
      </p:pic>
    </p:spTree>
    <p:extLst>
      <p:ext uri="{BB962C8B-B14F-4D97-AF65-F5344CB8AC3E}">
        <p14:creationId xmlns:p14="http://schemas.microsoft.com/office/powerpoint/2010/main" val="35035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580">
                                          <p:stCondLst>
                                            <p:cond delay="0"/>
                                          </p:stCondLst>
                                        </p:cTn>
                                        <p:tgtEl>
                                          <p:spTgt spid="3">
                                            <p:txEl>
                                              <p:pRg st="8" end="8"/>
                                            </p:txEl>
                                          </p:spTgt>
                                        </p:tgtEl>
                                      </p:cBhvr>
                                    </p:animEffect>
                                    <p:anim calcmode="lin" valueType="num">
                                      <p:cBhvr>
                                        <p:cTn id="15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8" end="8"/>
                                            </p:txEl>
                                          </p:spTgt>
                                        </p:tgtEl>
                                      </p:cBhvr>
                                      <p:to x="100000" y="60000"/>
                                    </p:animScale>
                                    <p:animScale>
                                      <p:cBhvr>
                                        <p:cTn id="158" dur="166" decel="50000">
                                          <p:stCondLst>
                                            <p:cond delay="676"/>
                                          </p:stCondLst>
                                        </p:cTn>
                                        <p:tgtEl>
                                          <p:spTgt spid="3">
                                            <p:txEl>
                                              <p:pRg st="8" end="8"/>
                                            </p:txEl>
                                          </p:spTgt>
                                        </p:tgtEl>
                                      </p:cBhvr>
                                      <p:to x="100000" y="100000"/>
                                    </p:animScale>
                                    <p:animScale>
                                      <p:cBhvr>
                                        <p:cTn id="159" dur="26">
                                          <p:stCondLst>
                                            <p:cond delay="1312"/>
                                          </p:stCondLst>
                                        </p:cTn>
                                        <p:tgtEl>
                                          <p:spTgt spid="3">
                                            <p:txEl>
                                              <p:pRg st="8" end="8"/>
                                            </p:txEl>
                                          </p:spTgt>
                                        </p:tgtEl>
                                      </p:cBhvr>
                                      <p:to x="100000" y="80000"/>
                                    </p:animScale>
                                    <p:animScale>
                                      <p:cBhvr>
                                        <p:cTn id="160" dur="166" decel="50000">
                                          <p:stCondLst>
                                            <p:cond delay="1338"/>
                                          </p:stCondLst>
                                        </p:cTn>
                                        <p:tgtEl>
                                          <p:spTgt spid="3">
                                            <p:txEl>
                                              <p:pRg st="8" end="8"/>
                                            </p:txEl>
                                          </p:spTgt>
                                        </p:tgtEl>
                                      </p:cBhvr>
                                      <p:to x="100000" y="100000"/>
                                    </p:animScale>
                                    <p:animScale>
                                      <p:cBhvr>
                                        <p:cTn id="161" dur="26">
                                          <p:stCondLst>
                                            <p:cond delay="1642"/>
                                          </p:stCondLst>
                                        </p:cTn>
                                        <p:tgtEl>
                                          <p:spTgt spid="3">
                                            <p:txEl>
                                              <p:pRg st="8" end="8"/>
                                            </p:txEl>
                                          </p:spTgt>
                                        </p:tgtEl>
                                      </p:cBhvr>
                                      <p:to x="100000" y="90000"/>
                                    </p:animScale>
                                    <p:animScale>
                                      <p:cBhvr>
                                        <p:cTn id="162" dur="166" decel="50000">
                                          <p:stCondLst>
                                            <p:cond delay="1668"/>
                                          </p:stCondLst>
                                        </p:cTn>
                                        <p:tgtEl>
                                          <p:spTgt spid="3">
                                            <p:txEl>
                                              <p:pRg st="8" end="8"/>
                                            </p:txEl>
                                          </p:spTgt>
                                        </p:tgtEl>
                                      </p:cBhvr>
                                      <p:to x="100000" y="100000"/>
                                    </p:animScale>
                                    <p:animScale>
                                      <p:cBhvr>
                                        <p:cTn id="163" dur="26">
                                          <p:stCondLst>
                                            <p:cond delay="1808"/>
                                          </p:stCondLst>
                                        </p:cTn>
                                        <p:tgtEl>
                                          <p:spTgt spid="3">
                                            <p:txEl>
                                              <p:pRg st="8" end="8"/>
                                            </p:txEl>
                                          </p:spTgt>
                                        </p:tgtEl>
                                      </p:cBhvr>
                                      <p:to x="100000" y="95000"/>
                                    </p:animScale>
                                    <p:animScale>
                                      <p:cBhvr>
                                        <p:cTn id="164" dur="166" decel="50000">
                                          <p:stCondLst>
                                            <p:cond delay="1834"/>
                                          </p:stCondLst>
                                        </p:cTn>
                                        <p:tgtEl>
                                          <p:spTgt spid="3">
                                            <p:txEl>
                                              <p:pRg st="8" end="8"/>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3">
                                            <p:txEl>
                                              <p:pRg st="9" end="9"/>
                                            </p:txEl>
                                          </p:spTgt>
                                        </p:tgtEl>
                                        <p:attrNameLst>
                                          <p:attrName>style.visibility</p:attrName>
                                        </p:attrNameLst>
                                      </p:cBhvr>
                                      <p:to>
                                        <p:strVal val="visible"/>
                                      </p:to>
                                    </p:set>
                                    <p:animEffect transition="in" filter="wipe(down)">
                                      <p:cBhvr>
                                        <p:cTn id="169" dur="580">
                                          <p:stCondLst>
                                            <p:cond delay="0"/>
                                          </p:stCondLst>
                                        </p:cTn>
                                        <p:tgtEl>
                                          <p:spTgt spid="3">
                                            <p:txEl>
                                              <p:pRg st="9" end="9"/>
                                            </p:txEl>
                                          </p:spTgt>
                                        </p:tgtEl>
                                      </p:cBhvr>
                                    </p:animEffect>
                                    <p:anim calcmode="lin" valueType="num">
                                      <p:cBhvr>
                                        <p:cTn id="17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txEl>
                                              <p:pRg st="9" end="9"/>
                                            </p:txEl>
                                          </p:spTgt>
                                        </p:tgtEl>
                                      </p:cBhvr>
                                      <p:to x="100000" y="60000"/>
                                    </p:animScale>
                                    <p:animScale>
                                      <p:cBhvr>
                                        <p:cTn id="176" dur="166" decel="50000">
                                          <p:stCondLst>
                                            <p:cond delay="676"/>
                                          </p:stCondLst>
                                        </p:cTn>
                                        <p:tgtEl>
                                          <p:spTgt spid="3">
                                            <p:txEl>
                                              <p:pRg st="9" end="9"/>
                                            </p:txEl>
                                          </p:spTgt>
                                        </p:tgtEl>
                                      </p:cBhvr>
                                      <p:to x="100000" y="100000"/>
                                    </p:animScale>
                                    <p:animScale>
                                      <p:cBhvr>
                                        <p:cTn id="177" dur="26">
                                          <p:stCondLst>
                                            <p:cond delay="1312"/>
                                          </p:stCondLst>
                                        </p:cTn>
                                        <p:tgtEl>
                                          <p:spTgt spid="3">
                                            <p:txEl>
                                              <p:pRg st="9" end="9"/>
                                            </p:txEl>
                                          </p:spTgt>
                                        </p:tgtEl>
                                      </p:cBhvr>
                                      <p:to x="100000" y="80000"/>
                                    </p:animScale>
                                    <p:animScale>
                                      <p:cBhvr>
                                        <p:cTn id="178" dur="166" decel="50000">
                                          <p:stCondLst>
                                            <p:cond delay="1338"/>
                                          </p:stCondLst>
                                        </p:cTn>
                                        <p:tgtEl>
                                          <p:spTgt spid="3">
                                            <p:txEl>
                                              <p:pRg st="9" end="9"/>
                                            </p:txEl>
                                          </p:spTgt>
                                        </p:tgtEl>
                                      </p:cBhvr>
                                      <p:to x="100000" y="100000"/>
                                    </p:animScale>
                                    <p:animScale>
                                      <p:cBhvr>
                                        <p:cTn id="179" dur="26">
                                          <p:stCondLst>
                                            <p:cond delay="1642"/>
                                          </p:stCondLst>
                                        </p:cTn>
                                        <p:tgtEl>
                                          <p:spTgt spid="3">
                                            <p:txEl>
                                              <p:pRg st="9" end="9"/>
                                            </p:txEl>
                                          </p:spTgt>
                                        </p:tgtEl>
                                      </p:cBhvr>
                                      <p:to x="100000" y="90000"/>
                                    </p:animScale>
                                    <p:animScale>
                                      <p:cBhvr>
                                        <p:cTn id="180" dur="166" decel="50000">
                                          <p:stCondLst>
                                            <p:cond delay="1668"/>
                                          </p:stCondLst>
                                        </p:cTn>
                                        <p:tgtEl>
                                          <p:spTgt spid="3">
                                            <p:txEl>
                                              <p:pRg st="9" end="9"/>
                                            </p:txEl>
                                          </p:spTgt>
                                        </p:tgtEl>
                                      </p:cBhvr>
                                      <p:to x="100000" y="100000"/>
                                    </p:animScale>
                                    <p:animScale>
                                      <p:cBhvr>
                                        <p:cTn id="181" dur="26">
                                          <p:stCondLst>
                                            <p:cond delay="1808"/>
                                          </p:stCondLst>
                                        </p:cTn>
                                        <p:tgtEl>
                                          <p:spTgt spid="3">
                                            <p:txEl>
                                              <p:pRg st="9" end="9"/>
                                            </p:txEl>
                                          </p:spTgt>
                                        </p:tgtEl>
                                      </p:cBhvr>
                                      <p:to x="100000" y="95000"/>
                                    </p:animScale>
                                    <p:animScale>
                                      <p:cBhvr>
                                        <p:cTn id="182"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38086"/>
        </a:solidFill>
        <a:effectLst/>
      </p:bgPr>
    </p:bg>
    <p:spTree>
      <p:nvGrpSpPr>
        <p:cNvPr id="1" name=""/>
        <p:cNvGrpSpPr/>
        <p:nvPr/>
      </p:nvGrpSpPr>
      <p:grpSpPr>
        <a:xfrm>
          <a:off x="0" y="0"/>
          <a:ext cx="0" cy="0"/>
          <a:chOff x="0" y="0"/>
          <a:chExt cx="0" cy="0"/>
        </a:xfrm>
      </p:grpSpPr>
      <p:sp>
        <p:nvSpPr>
          <p:cNvPr id="4" name="Oval 3"/>
          <p:cNvSpPr/>
          <p:nvPr/>
        </p:nvSpPr>
        <p:spPr>
          <a:xfrm>
            <a:off x="2757948" y="73743"/>
            <a:ext cx="6828503" cy="67252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ttp://www.gov.nl.ca/VPI/types/equalitywheel.gif"/>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0" r="99820"/>
                    </a14:imgEffect>
                  </a14:imgLayer>
                </a14:imgProps>
              </a:ext>
              <a:ext uri="{28A0092B-C50C-407E-A947-70E740481C1C}">
                <a14:useLocalDpi xmlns:a14="http://schemas.microsoft.com/office/drawing/2010/main" val="0"/>
              </a:ext>
            </a:extLst>
          </a:blip>
          <a:srcRect/>
          <a:stretch>
            <a:fillRect/>
          </a:stretch>
        </p:blipFill>
        <p:spPr bwMode="auto">
          <a:xfrm>
            <a:off x="2499851" y="-102102"/>
            <a:ext cx="7344695" cy="7106450"/>
          </a:xfrm>
          <a:prstGeom prst="rect">
            <a:avLst/>
          </a:prstGeom>
          <a:noFill/>
        </p:spPr>
      </p:pic>
    </p:spTree>
    <p:extLst>
      <p:ext uri="{BB962C8B-B14F-4D97-AF65-F5344CB8AC3E}">
        <p14:creationId xmlns:p14="http://schemas.microsoft.com/office/powerpoint/2010/main" val="377016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Signs of a Healthy Relationship</a:t>
            </a:r>
          </a:p>
        </p:txBody>
      </p:sp>
      <p:sp>
        <p:nvSpPr>
          <p:cNvPr id="3" name="Content Placeholder 2"/>
          <p:cNvSpPr>
            <a:spLocks noGrp="1"/>
          </p:cNvSpPr>
          <p:nvPr>
            <p:ph sz="half" idx="1"/>
          </p:nvPr>
        </p:nvSpPr>
        <p:spPr/>
        <p:txBody>
          <a:bodyPr>
            <a:normAutofit/>
          </a:bodyPr>
          <a:lstStyle/>
          <a:p>
            <a:r>
              <a:rPr lang="en-US" dirty="0"/>
              <a:t>Takes care of oneself </a:t>
            </a:r>
          </a:p>
          <a:p>
            <a:pPr lvl="1"/>
            <a:r>
              <a:rPr lang="en-US" dirty="0"/>
              <a:t>Having good-self esteem</a:t>
            </a:r>
          </a:p>
          <a:p>
            <a:r>
              <a:rPr lang="en-US" dirty="0"/>
              <a:t>Maintain and respect each other’s individuality </a:t>
            </a:r>
          </a:p>
          <a:p>
            <a:r>
              <a:rPr lang="en-US" dirty="0"/>
              <a:t>Have activities apart from one another</a:t>
            </a:r>
          </a:p>
          <a:p>
            <a:r>
              <a:rPr lang="en-US" dirty="0"/>
              <a:t>Able to express yourselves to one another without fear of consequences </a:t>
            </a:r>
          </a:p>
          <a:p>
            <a:r>
              <a:rPr lang="en-US" dirty="0"/>
              <a:t>Feel secure and comfortable </a:t>
            </a:r>
          </a:p>
          <a:p>
            <a:endParaRPr lang="en-US" dirty="0"/>
          </a:p>
        </p:txBody>
      </p:sp>
      <p:sp>
        <p:nvSpPr>
          <p:cNvPr id="9" name="Content Placeholder 8"/>
          <p:cNvSpPr>
            <a:spLocks noGrp="1"/>
          </p:cNvSpPr>
          <p:nvPr>
            <p:ph sz="half" idx="2"/>
          </p:nvPr>
        </p:nvSpPr>
        <p:spPr/>
        <p:txBody>
          <a:bodyPr>
            <a:normAutofit/>
          </a:bodyPr>
          <a:lstStyle/>
          <a:p>
            <a:r>
              <a:rPr lang="en-US" dirty="0"/>
              <a:t>Allow and encourage other relationships</a:t>
            </a:r>
          </a:p>
          <a:p>
            <a:r>
              <a:rPr lang="en-US" dirty="0"/>
              <a:t>Take interest in one another’s activities </a:t>
            </a:r>
          </a:p>
          <a:p>
            <a:r>
              <a:rPr lang="en-US" dirty="0"/>
              <a:t>Have the option of privacy </a:t>
            </a:r>
          </a:p>
          <a:p>
            <a:r>
              <a:rPr lang="en-US" dirty="0"/>
              <a:t>Respect sexual boundaries </a:t>
            </a:r>
          </a:p>
          <a:p>
            <a:r>
              <a:rPr lang="en-US" dirty="0"/>
              <a:t>Resolve conflict fairly </a:t>
            </a:r>
          </a:p>
          <a:p>
            <a:pPr marL="0" indent="0">
              <a:buNone/>
            </a:pPr>
            <a:endParaRPr lang="en-US" dirty="0"/>
          </a:p>
        </p:txBody>
      </p:sp>
      <p:grpSp>
        <p:nvGrpSpPr>
          <p:cNvPr id="4" name="Group 3"/>
          <p:cNvGrpSpPr/>
          <p:nvPr/>
        </p:nvGrpSpPr>
        <p:grpSpPr>
          <a:xfrm>
            <a:off x="-24617" y="0"/>
            <a:ext cx="726575" cy="6858000"/>
            <a:chOff x="-24617" y="0"/>
            <a:chExt cx="726575" cy="6858000"/>
          </a:xfrm>
        </p:grpSpPr>
        <p:sp>
          <p:nvSpPr>
            <p:cNvPr id="5" name="Rectangle 4"/>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5619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Good Communication </a:t>
            </a:r>
          </a:p>
        </p:txBody>
      </p:sp>
      <p:sp>
        <p:nvSpPr>
          <p:cNvPr id="6" name="Content Placeholder 5"/>
          <p:cNvSpPr>
            <a:spLocks noGrp="1"/>
          </p:cNvSpPr>
          <p:nvPr>
            <p:ph idx="1"/>
          </p:nvPr>
        </p:nvSpPr>
        <p:spPr/>
        <p:txBody>
          <a:bodyPr>
            <a:normAutofit/>
          </a:bodyPr>
          <a:lstStyle/>
          <a:p>
            <a:r>
              <a:rPr lang="en-US" dirty="0"/>
              <a:t>Uses “I” messages </a:t>
            </a:r>
          </a:p>
          <a:p>
            <a:r>
              <a:rPr lang="en-US" dirty="0"/>
              <a:t>Be honest </a:t>
            </a:r>
          </a:p>
          <a:p>
            <a:r>
              <a:rPr lang="en-US" dirty="0"/>
              <a:t>Appropriate body language </a:t>
            </a:r>
          </a:p>
          <a:p>
            <a:r>
              <a:rPr lang="en-US" dirty="0"/>
              <a:t>Clear/simple messages</a:t>
            </a:r>
          </a:p>
          <a:p>
            <a:r>
              <a:rPr lang="en-US" dirty="0"/>
              <a:t>Thinking then speaking</a:t>
            </a:r>
          </a:p>
          <a:p>
            <a:r>
              <a:rPr lang="en-US" dirty="0"/>
              <a:t>Listening</a:t>
            </a:r>
          </a:p>
          <a:p>
            <a:r>
              <a:rPr lang="en-US" dirty="0"/>
              <a:t>Waiting for your turn to speak </a:t>
            </a:r>
          </a:p>
          <a:p>
            <a:r>
              <a:rPr lang="en-US" dirty="0"/>
              <a:t>Mirror thought/feelings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9822" y="2299904"/>
            <a:ext cx="4780220" cy="3186495"/>
          </a:xfrm>
          <a:prstGeom prst="rect">
            <a:avLst/>
          </a:prstGeom>
        </p:spPr>
      </p:pic>
      <p:grpSp>
        <p:nvGrpSpPr>
          <p:cNvPr id="8" name="Group 7"/>
          <p:cNvGrpSpPr/>
          <p:nvPr/>
        </p:nvGrpSpPr>
        <p:grpSpPr>
          <a:xfrm>
            <a:off x="-24617" y="0"/>
            <a:ext cx="726575" cy="6858000"/>
            <a:chOff x="-24617" y="0"/>
            <a:chExt cx="726575" cy="6858000"/>
          </a:xfrm>
        </p:grpSpPr>
        <p:sp>
          <p:nvSpPr>
            <p:cNvPr id="9" name="Rectangle 8"/>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86044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Boundaries </a:t>
            </a:r>
          </a:p>
        </p:txBody>
      </p:sp>
      <p:sp>
        <p:nvSpPr>
          <p:cNvPr id="8" name="Text Placeholder 7"/>
          <p:cNvSpPr>
            <a:spLocks noGrp="1"/>
          </p:cNvSpPr>
          <p:nvPr>
            <p:ph type="body" idx="1"/>
          </p:nvPr>
        </p:nvSpPr>
        <p:spPr>
          <a:xfrm>
            <a:off x="1045528" y="1650922"/>
            <a:ext cx="5157787" cy="823912"/>
          </a:xfrm>
        </p:spPr>
        <p:txBody>
          <a:bodyPr>
            <a:normAutofit/>
          </a:bodyPr>
          <a:lstStyle/>
          <a:p>
            <a:r>
              <a:rPr lang="en-US" sz="2800" dirty="0"/>
              <a:t>Emotional </a:t>
            </a:r>
            <a:r>
              <a:rPr lang="en-US" sz="2000" dirty="0"/>
              <a:t>	</a:t>
            </a:r>
          </a:p>
        </p:txBody>
      </p:sp>
      <p:sp>
        <p:nvSpPr>
          <p:cNvPr id="9" name="Content Placeholder 8"/>
          <p:cNvSpPr>
            <a:spLocks noGrp="1"/>
          </p:cNvSpPr>
          <p:nvPr>
            <p:ph sz="half" idx="2"/>
          </p:nvPr>
        </p:nvSpPr>
        <p:spPr>
          <a:xfrm>
            <a:off x="1045528" y="2474834"/>
            <a:ext cx="4101659" cy="3684588"/>
          </a:xfrm>
        </p:spPr>
        <p:txBody>
          <a:bodyPr>
            <a:normAutofit fontScale="85000" lnSpcReduction="10000"/>
          </a:bodyPr>
          <a:lstStyle/>
          <a:p>
            <a:r>
              <a:rPr lang="en-US" sz="2400" dirty="0"/>
              <a:t>“I love you”</a:t>
            </a:r>
          </a:p>
          <a:p>
            <a:pPr lvl="1"/>
            <a:r>
              <a:rPr lang="en-US" sz="2000" dirty="0"/>
              <a:t>Say it when you are ready </a:t>
            </a:r>
          </a:p>
          <a:p>
            <a:pPr lvl="1"/>
            <a:r>
              <a:rPr lang="en-US" sz="2000" dirty="0"/>
              <a:t>One partner might feel strongly enough to say it before the other</a:t>
            </a:r>
          </a:p>
          <a:p>
            <a:r>
              <a:rPr lang="en-US" sz="2400" dirty="0"/>
              <a:t>Time apart</a:t>
            </a:r>
          </a:p>
          <a:p>
            <a:pPr lvl="1"/>
            <a:r>
              <a:rPr lang="en-US" sz="2000" dirty="0"/>
              <a:t>Spend time with friends and family </a:t>
            </a:r>
            <a:r>
              <a:rPr lang="en-US" sz="2000" b="1" dirty="0"/>
              <a:t>without</a:t>
            </a:r>
            <a:r>
              <a:rPr lang="en-US" sz="2000" dirty="0"/>
              <a:t> permission</a:t>
            </a:r>
          </a:p>
          <a:p>
            <a:r>
              <a:rPr lang="en-US" sz="2400" dirty="0"/>
              <a:t>Being able to say when you want to do something on your own </a:t>
            </a:r>
          </a:p>
        </p:txBody>
      </p:sp>
      <p:sp>
        <p:nvSpPr>
          <p:cNvPr id="10" name="Text Placeholder 9"/>
          <p:cNvSpPr>
            <a:spLocks noGrp="1"/>
          </p:cNvSpPr>
          <p:nvPr>
            <p:ph type="body" sz="quarter" idx="3"/>
          </p:nvPr>
        </p:nvSpPr>
        <p:spPr>
          <a:xfrm>
            <a:off x="8214852" y="2015781"/>
            <a:ext cx="5183188" cy="459053"/>
          </a:xfrm>
        </p:spPr>
        <p:txBody>
          <a:bodyPr>
            <a:normAutofit fontScale="92500" lnSpcReduction="10000"/>
          </a:bodyPr>
          <a:lstStyle/>
          <a:p>
            <a:r>
              <a:rPr lang="en-US" sz="2800" dirty="0"/>
              <a:t>Physical </a:t>
            </a:r>
          </a:p>
        </p:txBody>
      </p:sp>
      <p:sp>
        <p:nvSpPr>
          <p:cNvPr id="11" name="Content Placeholder 10"/>
          <p:cNvSpPr>
            <a:spLocks noGrp="1"/>
          </p:cNvSpPr>
          <p:nvPr>
            <p:ph sz="quarter" idx="4"/>
          </p:nvPr>
        </p:nvSpPr>
        <p:spPr>
          <a:xfrm>
            <a:off x="8214853" y="2474833"/>
            <a:ext cx="3746090" cy="3572005"/>
          </a:xfrm>
        </p:spPr>
        <p:txBody>
          <a:bodyPr>
            <a:normAutofit/>
          </a:bodyPr>
          <a:lstStyle/>
          <a:p>
            <a:r>
              <a:rPr lang="en-US" sz="2400" dirty="0"/>
              <a:t>Take your time</a:t>
            </a:r>
          </a:p>
          <a:p>
            <a:pPr lvl="1"/>
            <a:r>
              <a:rPr lang="en-US" sz="2000" dirty="0"/>
              <a:t>Respect consent </a:t>
            </a:r>
          </a:p>
          <a:p>
            <a:pPr lvl="1"/>
            <a:r>
              <a:rPr lang="en-US" sz="2000" dirty="0"/>
              <a:t>A relationship doesn’t need sexual activity to be a good relationship</a:t>
            </a:r>
          </a:p>
          <a:p>
            <a:r>
              <a:rPr lang="en-US" sz="2400" dirty="0"/>
              <a:t>Sex isn’t currency </a:t>
            </a:r>
          </a:p>
          <a:p>
            <a:r>
              <a:rPr lang="en-US" sz="2400" dirty="0"/>
              <a:t>Holding hands in public </a:t>
            </a:r>
          </a:p>
          <a:p>
            <a:pPr marL="457200" lvl="1" indent="0">
              <a:buNone/>
            </a:pPr>
            <a:endParaRPr lang="en-US" dirty="0"/>
          </a:p>
        </p:txBody>
      </p:sp>
      <p:grpSp>
        <p:nvGrpSpPr>
          <p:cNvPr id="13" name="Group 12"/>
          <p:cNvGrpSpPr/>
          <p:nvPr/>
        </p:nvGrpSpPr>
        <p:grpSpPr>
          <a:xfrm>
            <a:off x="-24617" y="0"/>
            <a:ext cx="726575" cy="6858000"/>
            <a:chOff x="-24617" y="0"/>
            <a:chExt cx="726575" cy="6858000"/>
          </a:xfrm>
        </p:grpSpPr>
        <p:sp>
          <p:nvSpPr>
            <p:cNvPr id="14" name="Rectangle 13"/>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980645" y="1419022"/>
            <a:ext cx="4276284" cy="523220"/>
          </a:xfrm>
          <a:prstGeom prst="rect">
            <a:avLst/>
          </a:prstGeom>
          <a:noFill/>
        </p:spPr>
        <p:txBody>
          <a:bodyPr wrap="square" rtlCol="0">
            <a:spAutoFit/>
          </a:bodyPr>
          <a:lstStyle/>
          <a:p>
            <a:r>
              <a:rPr lang="en-US" sz="2800" dirty="0"/>
              <a:t>Some Examples Include</a:t>
            </a:r>
          </a:p>
        </p:txBody>
      </p:sp>
      <p:sp>
        <p:nvSpPr>
          <p:cNvPr id="18" name="Text Placeholder 9"/>
          <p:cNvSpPr txBox="1">
            <a:spLocks/>
          </p:cNvSpPr>
          <p:nvPr/>
        </p:nvSpPr>
        <p:spPr>
          <a:xfrm>
            <a:off x="5046477" y="1650922"/>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dirty="0"/>
              <a:t>Personal  </a:t>
            </a:r>
          </a:p>
        </p:txBody>
      </p:sp>
      <p:sp>
        <p:nvSpPr>
          <p:cNvPr id="19" name="Content Placeholder 10"/>
          <p:cNvSpPr txBox="1">
            <a:spLocks/>
          </p:cNvSpPr>
          <p:nvPr/>
        </p:nvSpPr>
        <p:spPr>
          <a:xfrm>
            <a:off x="5046477" y="2474834"/>
            <a:ext cx="3168375" cy="40881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Right to privacy </a:t>
            </a:r>
          </a:p>
          <a:p>
            <a:r>
              <a:rPr lang="en-US" sz="2400" dirty="0"/>
              <a:t>Money </a:t>
            </a:r>
          </a:p>
          <a:p>
            <a:pPr lvl="1"/>
            <a:r>
              <a:rPr lang="en-US" sz="2000" dirty="0"/>
              <a:t>Sharing bank accounts?</a:t>
            </a:r>
          </a:p>
          <a:p>
            <a:pPr lvl="1"/>
            <a:r>
              <a:rPr lang="en-US" sz="2000" dirty="0"/>
              <a:t>Loaning money</a:t>
            </a:r>
          </a:p>
          <a:p>
            <a:pPr marL="457200" lvl="1" indent="0">
              <a:buFont typeface="Arial" panose="020B0604020202020204" pitchFamily="34" charse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281" y="4518933"/>
            <a:ext cx="2568765" cy="2568765"/>
          </a:xfrm>
          <a:prstGeom prst="rect">
            <a:avLst/>
          </a:prstGeom>
        </p:spPr>
      </p:pic>
    </p:spTree>
    <p:extLst>
      <p:ext uri="{BB962C8B-B14F-4D97-AF65-F5344CB8AC3E}">
        <p14:creationId xmlns:p14="http://schemas.microsoft.com/office/powerpoint/2010/main" val="2468580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651053" y="-1"/>
            <a:ext cx="3436620" cy="6858000"/>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b="1" dirty="0"/>
              <a:t>Digital Boundaries </a:t>
            </a:r>
          </a:p>
        </p:txBody>
      </p:sp>
      <p:sp>
        <p:nvSpPr>
          <p:cNvPr id="6" name="Content Placeholder 5"/>
          <p:cNvSpPr>
            <a:spLocks noGrp="1"/>
          </p:cNvSpPr>
          <p:nvPr>
            <p:ph idx="1"/>
          </p:nvPr>
        </p:nvSpPr>
        <p:spPr>
          <a:xfrm>
            <a:off x="988372" y="1403405"/>
            <a:ext cx="6957060" cy="5189219"/>
          </a:xfrm>
        </p:spPr>
        <p:txBody>
          <a:bodyPr>
            <a:normAutofit/>
          </a:bodyPr>
          <a:lstStyle/>
          <a:p>
            <a:pPr marL="0" indent="0" algn="ctr">
              <a:buNone/>
            </a:pPr>
            <a:r>
              <a:rPr lang="en-US" b="1" dirty="0"/>
              <a:t>Digital dating agreements can be changed anytime throughout a relationship</a:t>
            </a:r>
          </a:p>
          <a:p>
            <a:pPr marL="0" indent="0" algn="ctr">
              <a:buNone/>
            </a:pPr>
            <a:endParaRPr lang="en-US" sz="1400" b="1" dirty="0"/>
          </a:p>
          <a:p>
            <a:r>
              <a:rPr lang="en-US" dirty="0"/>
              <a:t>Passwords should be private</a:t>
            </a:r>
          </a:p>
          <a:p>
            <a:pPr lvl="1"/>
            <a:r>
              <a:rPr lang="en-US" dirty="0"/>
              <a:t>Entitled to your own digital privacy </a:t>
            </a:r>
          </a:p>
          <a:p>
            <a:pPr lvl="1"/>
            <a:r>
              <a:rPr lang="en-US" dirty="0"/>
              <a:t>Not a requirement in a relationship</a:t>
            </a:r>
          </a:p>
          <a:p>
            <a:r>
              <a:rPr lang="en-US" dirty="0"/>
              <a:t>Photos and Sexting</a:t>
            </a:r>
          </a:p>
          <a:p>
            <a:pPr lvl="1"/>
            <a:r>
              <a:rPr lang="en-US" dirty="0"/>
              <a:t>Lose control of who sees it</a:t>
            </a:r>
          </a:p>
          <a:p>
            <a:pPr lvl="1"/>
            <a:r>
              <a:rPr lang="en-US" dirty="0"/>
              <a:t>Can say no</a:t>
            </a:r>
          </a:p>
          <a:p>
            <a:pPr lvl="1"/>
            <a:endParaRPr lang="en-US" dirty="0"/>
          </a:p>
          <a:p>
            <a:pPr marL="0" indent="0" algn="ctr">
              <a:buNone/>
            </a:pPr>
            <a:r>
              <a:rPr lang="en-US" b="1" dirty="0"/>
              <a:t>Boundaries are all about respect</a:t>
            </a:r>
          </a:p>
        </p:txBody>
      </p:sp>
      <p:sp>
        <p:nvSpPr>
          <p:cNvPr id="7" name="TextBox 6"/>
          <p:cNvSpPr txBox="1"/>
          <p:nvPr/>
        </p:nvSpPr>
        <p:spPr>
          <a:xfrm>
            <a:off x="8938260" y="856357"/>
            <a:ext cx="3253740" cy="4339650"/>
          </a:xfrm>
          <a:prstGeom prst="rect">
            <a:avLst/>
          </a:prstGeom>
          <a:noFill/>
        </p:spPr>
        <p:txBody>
          <a:bodyPr wrap="square" rtlCol="0">
            <a:spAutoFit/>
          </a:bodyPr>
          <a:lstStyle/>
          <a:p>
            <a:pPr marL="342900" indent="-342900">
              <a:buFont typeface="Arial" panose="020B0604020202020204" pitchFamily="34" charset="0"/>
              <a:buChar char="•"/>
            </a:pPr>
            <a:r>
              <a:rPr lang="en-US" dirty="0"/>
              <a:t>Is it okay to tag or check in?</a:t>
            </a:r>
          </a:p>
          <a:p>
            <a:pPr marL="342900" indent="-342900">
              <a:buFont typeface="Arial" panose="020B0604020202020204" pitchFamily="34" charset="0"/>
              <a:buChar char="•"/>
            </a:pPr>
            <a:r>
              <a:rPr lang="en-US" dirty="0"/>
              <a:t>Do we post our relationship status?</a:t>
            </a:r>
          </a:p>
          <a:p>
            <a:pPr marL="342900" indent="-342900">
              <a:buFont typeface="Arial" panose="020B0604020202020204" pitchFamily="34" charset="0"/>
              <a:buChar char="•"/>
            </a:pPr>
            <a:r>
              <a:rPr lang="en-US" dirty="0"/>
              <a:t>Is it okay to friend or follow my friends?</a:t>
            </a:r>
          </a:p>
          <a:p>
            <a:pPr marL="342900" indent="-342900">
              <a:buFont typeface="Arial" panose="020B0604020202020204" pitchFamily="34" charset="0"/>
              <a:buChar char="•"/>
            </a:pPr>
            <a:r>
              <a:rPr lang="en-US" dirty="0"/>
              <a:t>When is it okay to text me and what is the expectation for when we return it?</a:t>
            </a:r>
          </a:p>
          <a:p>
            <a:pPr marL="342900" indent="-342900">
              <a:buFont typeface="Arial" panose="020B0604020202020204" pitchFamily="34" charset="0"/>
              <a:buChar char="•"/>
            </a:pPr>
            <a:r>
              <a:rPr lang="en-US" dirty="0"/>
              <a:t>Is it okay to use each other’s devices?</a:t>
            </a:r>
          </a:p>
          <a:p>
            <a:pPr marL="342900" indent="-342900">
              <a:buFont typeface="Arial" panose="020B0604020202020204" pitchFamily="34" charset="0"/>
              <a:buChar char="•"/>
            </a:pPr>
            <a:r>
              <a:rPr lang="en-US" dirty="0"/>
              <a:t>Is it okay to post, tweet or comment about our relationship</a:t>
            </a:r>
            <a:r>
              <a:rPr lang="en-US" sz="2400" dirty="0"/>
              <a:t>?</a:t>
            </a:r>
          </a:p>
        </p:txBody>
      </p:sp>
      <p:grpSp>
        <p:nvGrpSpPr>
          <p:cNvPr id="9" name="Group 8"/>
          <p:cNvGrpSpPr/>
          <p:nvPr/>
        </p:nvGrpSpPr>
        <p:grpSpPr>
          <a:xfrm>
            <a:off x="-24617" y="0"/>
            <a:ext cx="726575" cy="6858000"/>
            <a:chOff x="-24617" y="0"/>
            <a:chExt cx="726575" cy="6858000"/>
          </a:xfrm>
        </p:grpSpPr>
        <p:sp>
          <p:nvSpPr>
            <p:cNvPr id="10" name="Rectangle 9"/>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755380" y="0"/>
            <a:ext cx="3436620" cy="769441"/>
          </a:xfrm>
          <a:prstGeom prst="rect">
            <a:avLst/>
          </a:prstGeom>
          <a:solidFill>
            <a:srgbClr val="438086"/>
          </a:solidFill>
        </p:spPr>
        <p:txBody>
          <a:bodyPr wrap="square" rtlCol="0">
            <a:spAutoFit/>
          </a:bodyPr>
          <a:lstStyle/>
          <a:p>
            <a:pPr algn="ctr"/>
            <a:r>
              <a:rPr lang="en-US" sz="4400" dirty="0"/>
              <a:t>Ask Yourself</a:t>
            </a:r>
          </a:p>
        </p:txBody>
      </p:sp>
    </p:spTree>
    <p:extLst>
      <p:ext uri="{BB962C8B-B14F-4D97-AF65-F5344CB8AC3E}">
        <p14:creationId xmlns:p14="http://schemas.microsoft.com/office/powerpoint/2010/main" val="1673791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0040"/>
            <a:ext cx="8430065" cy="904729"/>
          </a:xfrm>
        </p:spPr>
        <p:txBody>
          <a:bodyPr>
            <a:noAutofit/>
          </a:bodyPr>
          <a:lstStyle/>
          <a:p>
            <a:pPr>
              <a:spcAft>
                <a:spcPts val="900"/>
              </a:spcAft>
            </a:pPr>
            <a:r>
              <a:rPr lang="en-US" sz="4000" b="1" dirty="0">
                <a:solidFill>
                  <a:schemeClr val="tx1"/>
                </a:solidFill>
              </a:rPr>
              <a:t>Personal Rights in a Relationship</a:t>
            </a:r>
            <a:br>
              <a:rPr lang="en-US" sz="3200" dirty="0">
                <a:solidFill>
                  <a:schemeClr val="tx1"/>
                </a:solidFill>
              </a:rPr>
            </a:br>
            <a:r>
              <a:rPr lang="en-US" sz="2800" b="1" dirty="0">
                <a:solidFill>
                  <a:schemeClr val="tx1"/>
                </a:solidFill>
              </a:rPr>
              <a:t>You have a right to:</a:t>
            </a:r>
          </a:p>
        </p:txBody>
      </p:sp>
      <p:sp>
        <p:nvSpPr>
          <p:cNvPr id="4" name="TextBox 3"/>
          <p:cNvSpPr txBox="1"/>
          <p:nvPr/>
        </p:nvSpPr>
        <p:spPr>
          <a:xfrm>
            <a:off x="914400" y="1463041"/>
            <a:ext cx="10798629" cy="5229637"/>
          </a:xfrm>
          <a:prstGeom prst="rect">
            <a:avLst/>
          </a:prstGeom>
          <a:noFill/>
        </p:spPr>
        <p:txBody>
          <a:bodyPr wrap="square" rtlCol="0">
            <a:spAutoFit/>
          </a:bodyPr>
          <a:lstStyle/>
          <a:p>
            <a:pPr marL="342892" indent="-342892" fontAlgn="base">
              <a:spcBef>
                <a:spcPct val="0"/>
              </a:spcBef>
              <a:spcAft>
                <a:spcPts val="450"/>
              </a:spcAft>
              <a:buFont typeface="Arial" panose="020B0604020202020204" pitchFamily="34" charset="0"/>
              <a:buChar char="•"/>
            </a:pPr>
            <a:r>
              <a:rPr lang="en-US" sz="2400" dirty="0">
                <a:solidFill>
                  <a:srgbClr val="000000"/>
                </a:solidFill>
                <a:latin typeface="Arial" charset="0"/>
              </a:rPr>
              <a:t>Be safe.</a:t>
            </a:r>
          </a:p>
          <a:p>
            <a:pPr marL="342892" indent="-342892" fontAlgn="base">
              <a:spcBef>
                <a:spcPct val="0"/>
              </a:spcBef>
              <a:spcAft>
                <a:spcPts val="450"/>
              </a:spcAft>
              <a:buFont typeface="Arial" panose="020B0604020202020204" pitchFamily="34" charset="0"/>
              <a:buChar char="•"/>
            </a:pPr>
            <a:r>
              <a:rPr lang="en-US" sz="2400" dirty="0">
                <a:solidFill>
                  <a:srgbClr val="000000"/>
                </a:solidFill>
                <a:latin typeface="Arial" charset="0"/>
              </a:rPr>
              <a:t>Say “no” without feeling guilty or selfish</a:t>
            </a:r>
          </a:p>
          <a:p>
            <a:pPr marL="342892" indent="-342892" fontAlgn="base">
              <a:spcBef>
                <a:spcPct val="0"/>
              </a:spcBef>
              <a:spcAft>
                <a:spcPts val="450"/>
              </a:spcAft>
              <a:buFont typeface="Arial" panose="020B0604020202020204" pitchFamily="34" charset="0"/>
              <a:buChar char="•"/>
            </a:pPr>
            <a:r>
              <a:rPr lang="en-US" sz="2400" dirty="0">
                <a:solidFill>
                  <a:srgbClr val="000000"/>
                </a:solidFill>
                <a:latin typeface="Arial" charset="0"/>
              </a:rPr>
              <a:t>Express feelings, including anger, without violating the rights of others</a:t>
            </a:r>
          </a:p>
          <a:p>
            <a:pPr marL="342892" indent="-342892" fontAlgn="base">
              <a:spcBef>
                <a:spcPct val="0"/>
              </a:spcBef>
              <a:spcAft>
                <a:spcPts val="450"/>
              </a:spcAft>
              <a:buFont typeface="Arial" panose="020B0604020202020204" pitchFamily="34" charset="0"/>
              <a:buChar char="•"/>
            </a:pPr>
            <a:r>
              <a:rPr lang="en-US" sz="2400" dirty="0">
                <a:solidFill>
                  <a:srgbClr val="000000"/>
                </a:solidFill>
                <a:latin typeface="Arial" charset="0"/>
              </a:rPr>
              <a:t>Be competitive, and to achieve.</a:t>
            </a:r>
          </a:p>
          <a:p>
            <a:pPr marL="342892" indent="-342892" fontAlgn="base">
              <a:spcBef>
                <a:spcPct val="0"/>
              </a:spcBef>
              <a:spcAft>
                <a:spcPts val="450"/>
              </a:spcAft>
              <a:buFont typeface="Arial" panose="020B0604020202020204" pitchFamily="34" charset="0"/>
              <a:buChar char="•"/>
            </a:pPr>
            <a:r>
              <a:rPr lang="en-US" sz="2400" dirty="0">
                <a:solidFill>
                  <a:srgbClr val="000000"/>
                </a:solidFill>
                <a:latin typeface="Arial" charset="0"/>
              </a:rPr>
              <a:t>Have your needs be as important as the needs of your partner.</a:t>
            </a:r>
          </a:p>
          <a:p>
            <a:pPr marL="342892" indent="-342892" fontAlgn="base">
              <a:spcBef>
                <a:spcPct val="0"/>
              </a:spcBef>
              <a:spcAft>
                <a:spcPts val="450"/>
              </a:spcAft>
              <a:buFont typeface="Arial" panose="020B0604020202020204" pitchFamily="34" charset="0"/>
              <a:buChar char="•"/>
            </a:pPr>
            <a:r>
              <a:rPr lang="en-US" sz="2400" dirty="0">
                <a:solidFill>
                  <a:srgbClr val="000000"/>
                </a:solidFill>
                <a:latin typeface="Arial" charset="0"/>
              </a:rPr>
              <a:t>Decide which activities will fulfill your needs.</a:t>
            </a:r>
          </a:p>
          <a:p>
            <a:pPr marL="342892" indent="-342892" fontAlgn="base">
              <a:spcBef>
                <a:spcPct val="0"/>
              </a:spcBef>
              <a:spcAft>
                <a:spcPts val="450"/>
              </a:spcAft>
              <a:buFont typeface="Arial" panose="020B0604020202020204" pitchFamily="34" charset="0"/>
              <a:buChar char="•"/>
            </a:pPr>
            <a:r>
              <a:rPr lang="en-US" sz="2400" dirty="0">
                <a:solidFill>
                  <a:srgbClr val="000000"/>
                </a:solidFill>
                <a:latin typeface="Arial" charset="0"/>
              </a:rPr>
              <a:t>Make mistakes, and be responsible for them.</a:t>
            </a:r>
          </a:p>
          <a:p>
            <a:pPr marL="342892" indent="-342892" fontAlgn="base">
              <a:spcBef>
                <a:spcPct val="0"/>
              </a:spcBef>
              <a:spcAft>
                <a:spcPts val="450"/>
              </a:spcAft>
              <a:buFont typeface="Arial" panose="020B0604020202020204" pitchFamily="34" charset="0"/>
              <a:buChar char="•"/>
            </a:pPr>
            <a:r>
              <a:rPr lang="en-US" sz="2400" dirty="0">
                <a:solidFill>
                  <a:srgbClr val="000000"/>
                </a:solidFill>
                <a:latin typeface="Arial" charset="0"/>
              </a:rPr>
              <a:t>Have your opinions given the same respect and consideration as others.</a:t>
            </a:r>
          </a:p>
          <a:p>
            <a:pPr marL="342892" indent="-342892" fontAlgn="base">
              <a:spcBef>
                <a:spcPct val="0"/>
              </a:spcBef>
              <a:spcAft>
                <a:spcPts val="450"/>
              </a:spcAft>
              <a:buFont typeface="Arial" panose="020B0604020202020204" pitchFamily="34" charset="0"/>
              <a:buChar char="•"/>
            </a:pPr>
            <a:r>
              <a:rPr lang="en-US" sz="2400" dirty="0">
                <a:solidFill>
                  <a:srgbClr val="000000"/>
                </a:solidFill>
                <a:latin typeface="Arial" charset="0"/>
              </a:rPr>
              <a:t>Change your mind.</a:t>
            </a:r>
          </a:p>
          <a:p>
            <a:pPr marL="342892" indent="-342892" fontAlgn="base">
              <a:spcBef>
                <a:spcPct val="0"/>
              </a:spcBef>
              <a:spcAft>
                <a:spcPts val="450"/>
              </a:spcAft>
              <a:buFont typeface="Arial" panose="020B0604020202020204" pitchFamily="34" charset="0"/>
              <a:buChar char="•"/>
            </a:pPr>
            <a:r>
              <a:rPr lang="en-US" sz="2400" dirty="0">
                <a:solidFill>
                  <a:srgbClr val="000000"/>
                </a:solidFill>
                <a:latin typeface="Arial" charset="0"/>
              </a:rPr>
              <a:t>Be independent.</a:t>
            </a:r>
          </a:p>
          <a:p>
            <a:pPr marL="342892" indent="-342892" fontAlgn="base">
              <a:spcBef>
                <a:spcPct val="0"/>
              </a:spcBef>
              <a:spcAft>
                <a:spcPts val="450"/>
              </a:spcAft>
              <a:buFont typeface="Arial" panose="020B0604020202020204" pitchFamily="34" charset="0"/>
              <a:buChar char="•"/>
            </a:pPr>
            <a:r>
              <a:rPr lang="en-US" sz="2400" dirty="0">
                <a:solidFill>
                  <a:srgbClr val="000000"/>
                </a:solidFill>
                <a:latin typeface="Arial" charset="0"/>
              </a:rPr>
              <a:t>Be treated respectfully.</a:t>
            </a:r>
          </a:p>
          <a:p>
            <a:pPr marL="342892" indent="-342892" fontAlgn="base">
              <a:spcBef>
                <a:spcPct val="0"/>
              </a:spcBef>
              <a:spcAft>
                <a:spcPts val="450"/>
              </a:spcAft>
              <a:buFont typeface="Arial" panose="020B0604020202020204" pitchFamily="34" charset="0"/>
              <a:buChar char="•"/>
            </a:pPr>
            <a:r>
              <a:rPr lang="en-US" sz="2400" dirty="0">
                <a:solidFill>
                  <a:srgbClr val="000000"/>
                </a:solidFill>
                <a:latin typeface="Arial" charset="0"/>
              </a:rPr>
              <a:t>Be cooperative and giving without being taken advantage of.</a:t>
            </a:r>
          </a:p>
        </p:txBody>
      </p:sp>
      <p:grpSp>
        <p:nvGrpSpPr>
          <p:cNvPr id="5" name="Group 4"/>
          <p:cNvGrpSpPr/>
          <p:nvPr/>
        </p:nvGrpSpPr>
        <p:grpSpPr>
          <a:xfrm>
            <a:off x="-24617" y="0"/>
            <a:ext cx="726575" cy="6858000"/>
            <a:chOff x="-24617" y="0"/>
            <a:chExt cx="726575" cy="6858000"/>
          </a:xfrm>
        </p:grpSpPr>
        <p:sp>
          <p:nvSpPr>
            <p:cNvPr id="6" name="Rectangle 5"/>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02788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Conflict Resolution </a:t>
            </a:r>
          </a:p>
        </p:txBody>
      </p:sp>
      <p:sp>
        <p:nvSpPr>
          <p:cNvPr id="4" name="Content Placeholder 3"/>
          <p:cNvSpPr>
            <a:spLocks noGrp="1"/>
          </p:cNvSpPr>
          <p:nvPr>
            <p:ph idx="1"/>
          </p:nvPr>
        </p:nvSpPr>
        <p:spPr>
          <a:xfrm>
            <a:off x="988372" y="2191385"/>
            <a:ext cx="10226040" cy="4666615"/>
          </a:xfrm>
        </p:spPr>
        <p:txBody>
          <a:bodyPr>
            <a:normAutofit/>
          </a:bodyPr>
          <a:lstStyle/>
          <a:p>
            <a:pPr marL="457200" lvl="1" indent="0" fontAlgn="base">
              <a:spcBef>
                <a:spcPct val="0"/>
              </a:spcBef>
              <a:spcAft>
                <a:spcPts val="600"/>
              </a:spcAft>
              <a:buNone/>
            </a:pPr>
            <a:r>
              <a:rPr lang="en-US" sz="3200" dirty="0">
                <a:solidFill>
                  <a:srgbClr val="000000"/>
                </a:solidFill>
                <a:latin typeface="Arial" charset="0"/>
              </a:rPr>
              <a:t>Steps in resolving:</a:t>
            </a:r>
          </a:p>
          <a:p>
            <a:pPr marL="0" indent="0" fontAlgn="base">
              <a:spcBef>
                <a:spcPct val="0"/>
              </a:spcBef>
              <a:spcAft>
                <a:spcPts val="600"/>
              </a:spcAft>
              <a:buNone/>
            </a:pPr>
            <a:endParaRPr lang="en-US" dirty="0">
              <a:solidFill>
                <a:srgbClr val="000000"/>
              </a:solidFill>
              <a:latin typeface="Arial" charset="0"/>
            </a:endParaRPr>
          </a:p>
          <a:p>
            <a:pPr marL="342892" indent="-342892" fontAlgn="base">
              <a:spcBef>
                <a:spcPct val="0"/>
              </a:spcBef>
              <a:spcAft>
                <a:spcPts val="600"/>
              </a:spcAft>
              <a:buFont typeface="+mj-lt"/>
              <a:buAutoNum type="arabicPeriod"/>
            </a:pPr>
            <a:r>
              <a:rPr lang="en-US" dirty="0">
                <a:solidFill>
                  <a:srgbClr val="000000"/>
                </a:solidFill>
                <a:latin typeface="Arial" charset="0"/>
              </a:rPr>
              <a:t>Define the problem clearly, from both points of view.</a:t>
            </a:r>
          </a:p>
          <a:p>
            <a:pPr marL="342892" indent="-342892" fontAlgn="base">
              <a:spcBef>
                <a:spcPct val="0"/>
              </a:spcBef>
              <a:spcAft>
                <a:spcPts val="600"/>
              </a:spcAft>
              <a:buFont typeface="+mj-lt"/>
              <a:buAutoNum type="arabicPeriod"/>
            </a:pPr>
            <a:r>
              <a:rPr lang="en-US" dirty="0">
                <a:solidFill>
                  <a:srgbClr val="000000"/>
                </a:solidFill>
                <a:latin typeface="Arial" charset="0"/>
              </a:rPr>
              <a:t>State what you agree on.</a:t>
            </a:r>
          </a:p>
          <a:p>
            <a:pPr marL="342892" indent="-342892" fontAlgn="base">
              <a:spcBef>
                <a:spcPct val="0"/>
              </a:spcBef>
              <a:spcAft>
                <a:spcPts val="600"/>
              </a:spcAft>
              <a:buFont typeface="+mj-lt"/>
              <a:buAutoNum type="arabicPeriod"/>
            </a:pPr>
            <a:r>
              <a:rPr lang="en-US" dirty="0">
                <a:solidFill>
                  <a:srgbClr val="000000"/>
                </a:solidFill>
                <a:latin typeface="Arial" charset="0"/>
              </a:rPr>
              <a:t>Brainstorm possible solutions.</a:t>
            </a:r>
          </a:p>
          <a:p>
            <a:pPr marL="342892" indent="-342892" fontAlgn="base">
              <a:spcBef>
                <a:spcPct val="0"/>
              </a:spcBef>
              <a:spcAft>
                <a:spcPts val="600"/>
              </a:spcAft>
              <a:buFont typeface="+mj-lt"/>
              <a:buAutoNum type="arabicPeriod"/>
            </a:pPr>
            <a:r>
              <a:rPr lang="en-US" dirty="0">
                <a:solidFill>
                  <a:srgbClr val="000000"/>
                </a:solidFill>
                <a:latin typeface="Arial" charset="0"/>
              </a:rPr>
              <a:t>What changes are each of you willing to make to arrive at a solution?</a:t>
            </a:r>
          </a:p>
          <a:p>
            <a:pPr marL="342892" indent="-342892" fontAlgn="base">
              <a:spcBef>
                <a:spcPct val="0"/>
              </a:spcBef>
              <a:spcAft>
                <a:spcPts val="600"/>
              </a:spcAft>
              <a:buFont typeface="+mj-lt"/>
              <a:buAutoNum type="arabicPeriod"/>
            </a:pPr>
            <a:r>
              <a:rPr lang="en-US" dirty="0">
                <a:solidFill>
                  <a:srgbClr val="000000"/>
                </a:solidFill>
                <a:latin typeface="Arial" charset="0"/>
              </a:rPr>
              <a:t>Summarize the best solution for both of you.</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8160" y="1"/>
            <a:ext cx="4053840" cy="2703879"/>
          </a:xfrm>
          <a:prstGeom prst="rect">
            <a:avLst/>
          </a:prstGeom>
        </p:spPr>
      </p:pic>
      <p:grpSp>
        <p:nvGrpSpPr>
          <p:cNvPr id="7" name="Group 6"/>
          <p:cNvGrpSpPr/>
          <p:nvPr/>
        </p:nvGrpSpPr>
        <p:grpSpPr>
          <a:xfrm>
            <a:off x="-24617" y="0"/>
            <a:ext cx="726575" cy="6858000"/>
            <a:chOff x="-24617" y="0"/>
            <a:chExt cx="726575" cy="6858000"/>
          </a:xfrm>
        </p:grpSpPr>
        <p:sp>
          <p:nvSpPr>
            <p:cNvPr id="8" name="Rectangle 7"/>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17397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Communicating When You Are Angry </a:t>
            </a:r>
          </a:p>
        </p:txBody>
      </p:sp>
      <p:sp>
        <p:nvSpPr>
          <p:cNvPr id="3" name="Content Placeholder 2"/>
          <p:cNvSpPr>
            <a:spLocks noGrp="1"/>
          </p:cNvSpPr>
          <p:nvPr>
            <p:ph idx="1"/>
          </p:nvPr>
        </p:nvSpPr>
        <p:spPr/>
        <p:txBody>
          <a:bodyPr>
            <a:normAutofit lnSpcReduction="10000"/>
          </a:bodyPr>
          <a:lstStyle/>
          <a:p>
            <a:r>
              <a:rPr lang="en-US" dirty="0"/>
              <a:t>Stop</a:t>
            </a:r>
          </a:p>
          <a:p>
            <a:pPr lvl="1"/>
            <a:r>
              <a:rPr lang="en-US" dirty="0"/>
              <a:t>Take a step back and breathe</a:t>
            </a:r>
          </a:p>
          <a:p>
            <a:pPr lvl="1"/>
            <a:r>
              <a:rPr lang="en-US" dirty="0"/>
              <a:t>May want to take a short break before talking about the situation again</a:t>
            </a:r>
          </a:p>
          <a:p>
            <a:r>
              <a:rPr lang="en-US" dirty="0"/>
              <a:t>Think</a:t>
            </a:r>
          </a:p>
          <a:p>
            <a:pPr lvl="1"/>
            <a:r>
              <a:rPr lang="en-US" dirty="0"/>
              <a:t>Why did you get angry? </a:t>
            </a:r>
          </a:p>
          <a:p>
            <a:pPr lvl="1"/>
            <a:r>
              <a:rPr lang="en-US" dirty="0"/>
              <a:t>How to explain your feelings </a:t>
            </a:r>
          </a:p>
          <a:p>
            <a:r>
              <a:rPr lang="en-US" dirty="0"/>
              <a:t>Talk </a:t>
            </a:r>
            <a:r>
              <a:rPr lang="en-US" sz="2000" dirty="0"/>
              <a:t>(by being honest, not attacking, finding the right time)</a:t>
            </a:r>
          </a:p>
          <a:p>
            <a:r>
              <a:rPr lang="en-US" dirty="0"/>
              <a:t>Listen </a:t>
            </a:r>
          </a:p>
          <a:p>
            <a:pPr lvl="1"/>
            <a:r>
              <a:rPr lang="en-US" dirty="0"/>
              <a:t>Hear their side </a:t>
            </a:r>
          </a:p>
        </p:txBody>
      </p:sp>
      <p:grpSp>
        <p:nvGrpSpPr>
          <p:cNvPr id="5" name="Group 4"/>
          <p:cNvGrpSpPr/>
          <p:nvPr/>
        </p:nvGrpSpPr>
        <p:grpSpPr>
          <a:xfrm>
            <a:off x="-24617" y="0"/>
            <a:ext cx="726575" cy="6858000"/>
            <a:chOff x="-24617" y="0"/>
            <a:chExt cx="726575" cy="6858000"/>
          </a:xfrm>
        </p:grpSpPr>
        <p:sp>
          <p:nvSpPr>
            <p:cNvPr id="6" name="Rectangle 5"/>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5570" y="3514950"/>
            <a:ext cx="3343050" cy="3343050"/>
          </a:xfrm>
          <a:prstGeom prst="rect">
            <a:avLst/>
          </a:prstGeom>
        </p:spPr>
      </p:pic>
    </p:spTree>
    <p:extLst>
      <p:ext uri="{BB962C8B-B14F-4D97-AF65-F5344CB8AC3E}">
        <p14:creationId xmlns:p14="http://schemas.microsoft.com/office/powerpoint/2010/main" val="36002046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Unhealthy Relationships </a:t>
            </a:r>
          </a:p>
        </p:txBody>
      </p:sp>
      <p:sp>
        <p:nvSpPr>
          <p:cNvPr id="3" name="Content Placeholder 2"/>
          <p:cNvSpPr>
            <a:spLocks noGrp="1"/>
          </p:cNvSpPr>
          <p:nvPr>
            <p:ph sz="half" idx="1"/>
          </p:nvPr>
        </p:nvSpPr>
        <p:spPr>
          <a:xfrm>
            <a:off x="846279" y="2777346"/>
            <a:ext cx="5181600" cy="4758055"/>
          </a:xfrm>
        </p:spPr>
        <p:txBody>
          <a:bodyPr>
            <a:normAutofit/>
          </a:bodyPr>
          <a:lstStyle/>
          <a:p>
            <a:r>
              <a:rPr lang="en-US" sz="2000" dirty="0"/>
              <a:t>Neglecting yourself or your partner</a:t>
            </a:r>
          </a:p>
          <a:p>
            <a:r>
              <a:rPr lang="en-US" sz="2000" dirty="0"/>
              <a:t>Feel pressure to change who you are for the other person</a:t>
            </a:r>
          </a:p>
          <a:p>
            <a:r>
              <a:rPr lang="en-US" sz="2000" dirty="0"/>
              <a:t>Feel pressure to quit activities you usually/used to enjoy</a:t>
            </a:r>
          </a:p>
          <a:p>
            <a:r>
              <a:rPr lang="en-US" sz="2000" dirty="0"/>
              <a:t>One of you is always justifying your actions</a:t>
            </a:r>
          </a:p>
          <a:p>
            <a:r>
              <a:rPr lang="en-US" sz="2000" dirty="0"/>
              <a:t>One partner feels obligated to have sex or is forced</a:t>
            </a:r>
          </a:p>
        </p:txBody>
      </p:sp>
      <p:sp>
        <p:nvSpPr>
          <p:cNvPr id="9" name="Content Placeholder 8"/>
          <p:cNvSpPr>
            <a:spLocks noGrp="1"/>
          </p:cNvSpPr>
          <p:nvPr>
            <p:ph sz="half" idx="2"/>
          </p:nvPr>
        </p:nvSpPr>
        <p:spPr>
          <a:xfrm>
            <a:off x="6414592" y="2777346"/>
            <a:ext cx="5181600" cy="4758054"/>
          </a:xfrm>
        </p:spPr>
        <p:txBody>
          <a:bodyPr>
            <a:normAutofit/>
          </a:bodyPr>
          <a:lstStyle/>
          <a:p>
            <a:r>
              <a:rPr lang="en-US" sz="2400" dirty="0"/>
              <a:t>Refuse to have safer sex methods</a:t>
            </a:r>
          </a:p>
          <a:p>
            <a:r>
              <a:rPr lang="en-US" sz="2400" dirty="0"/>
              <a:t>Arguments are not settled fairly </a:t>
            </a:r>
          </a:p>
          <a:p>
            <a:r>
              <a:rPr lang="en-US" sz="2400" dirty="0"/>
              <a:t>Unequal control of resources </a:t>
            </a:r>
          </a:p>
          <a:p>
            <a:r>
              <a:rPr lang="en-US" sz="2400" dirty="0"/>
              <a:t>Control or manipulate each other</a:t>
            </a:r>
          </a:p>
          <a:p>
            <a:r>
              <a:rPr lang="en-US" sz="2400" dirty="0"/>
              <a:t>Physical/emotional abuse</a:t>
            </a:r>
          </a:p>
          <a:p>
            <a:r>
              <a:rPr lang="en-US" sz="2400" dirty="0"/>
              <a:t>Have a lack of privacy</a:t>
            </a:r>
          </a:p>
          <a:p>
            <a:endParaRPr lang="en-US" sz="2400" dirty="0"/>
          </a:p>
        </p:txBody>
      </p:sp>
      <p:grpSp>
        <p:nvGrpSpPr>
          <p:cNvPr id="4" name="Group 3"/>
          <p:cNvGrpSpPr/>
          <p:nvPr/>
        </p:nvGrpSpPr>
        <p:grpSpPr>
          <a:xfrm>
            <a:off x="-24617" y="0"/>
            <a:ext cx="726575" cy="6858000"/>
            <a:chOff x="-24617" y="0"/>
            <a:chExt cx="726575" cy="6858000"/>
          </a:xfrm>
        </p:grpSpPr>
        <p:sp>
          <p:nvSpPr>
            <p:cNvPr id="5" name="Rectangle 4"/>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7767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F8397-96FB-599C-45E5-6EAD3132443D}"/>
              </a:ext>
            </a:extLst>
          </p:cNvPr>
          <p:cNvSpPr>
            <a:spLocks noGrp="1"/>
          </p:cNvSpPr>
          <p:nvPr>
            <p:ph type="title"/>
          </p:nvPr>
        </p:nvSpPr>
        <p:spPr/>
        <p:txBody>
          <a:bodyPr/>
          <a:lstStyle/>
          <a:p>
            <a:r>
              <a:rPr lang="en-US" dirty="0"/>
              <a:t>Pre-Survey Link</a:t>
            </a:r>
          </a:p>
        </p:txBody>
      </p:sp>
      <p:sp>
        <p:nvSpPr>
          <p:cNvPr id="3" name="TextBox 2">
            <a:extLst>
              <a:ext uri="{FF2B5EF4-FFF2-40B4-BE49-F238E27FC236}">
                <a16:creationId xmlns:a16="http://schemas.microsoft.com/office/drawing/2014/main" id="{66137106-390F-F661-A77F-D10B545B9AED}"/>
              </a:ext>
            </a:extLst>
          </p:cNvPr>
          <p:cNvSpPr txBox="1"/>
          <p:nvPr/>
        </p:nvSpPr>
        <p:spPr>
          <a:xfrm>
            <a:off x="2057400" y="2471057"/>
            <a:ext cx="7010400" cy="477054"/>
          </a:xfrm>
          <a:prstGeom prst="rect">
            <a:avLst/>
          </a:prstGeom>
          <a:noFill/>
        </p:spPr>
        <p:txBody>
          <a:bodyPr wrap="square" rtlCol="0">
            <a:spAutoFit/>
          </a:bodyPr>
          <a:lstStyle/>
          <a:p>
            <a:r>
              <a:rPr lang="en-US" sz="2500" dirty="0">
                <a:hlinkClick r:id="rId2"/>
              </a:rPr>
              <a:t>https://www.surveymonkey.com/r/YYM6ZDC</a:t>
            </a:r>
            <a:r>
              <a:rPr lang="en-US" sz="2500" dirty="0"/>
              <a:t> </a:t>
            </a:r>
          </a:p>
        </p:txBody>
      </p:sp>
      <p:pic>
        <p:nvPicPr>
          <p:cNvPr id="4" name="Picture 3">
            <a:extLst>
              <a:ext uri="{FF2B5EF4-FFF2-40B4-BE49-F238E27FC236}">
                <a16:creationId xmlns:a16="http://schemas.microsoft.com/office/drawing/2014/main" id="{7AEEFB7D-E8AD-A56A-CEEF-C43D90628D17}"/>
              </a:ext>
            </a:extLst>
          </p:cNvPr>
          <p:cNvPicPr>
            <a:picLocks noChangeAspect="1"/>
          </p:cNvPicPr>
          <p:nvPr/>
        </p:nvPicPr>
        <p:blipFill>
          <a:blip r:embed="rId3"/>
          <a:stretch>
            <a:fillRect/>
          </a:stretch>
        </p:blipFill>
        <p:spPr>
          <a:xfrm>
            <a:off x="4343400" y="3429000"/>
            <a:ext cx="2438400" cy="2438400"/>
          </a:xfrm>
          <a:prstGeom prst="rect">
            <a:avLst/>
          </a:prstGeom>
        </p:spPr>
      </p:pic>
    </p:spTree>
    <p:extLst>
      <p:ext uri="{BB962C8B-B14F-4D97-AF65-F5344CB8AC3E}">
        <p14:creationId xmlns:p14="http://schemas.microsoft.com/office/powerpoint/2010/main" val="23765640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38086"/>
        </a:solidFill>
        <a:effectLst/>
      </p:bgPr>
    </p:bg>
    <p:spTree>
      <p:nvGrpSpPr>
        <p:cNvPr id="1" name=""/>
        <p:cNvGrpSpPr/>
        <p:nvPr/>
      </p:nvGrpSpPr>
      <p:grpSpPr>
        <a:xfrm>
          <a:off x="0" y="0"/>
          <a:ext cx="0" cy="0"/>
          <a:chOff x="0" y="0"/>
          <a:chExt cx="0" cy="0"/>
        </a:xfrm>
      </p:grpSpPr>
      <p:sp>
        <p:nvSpPr>
          <p:cNvPr id="6" name="Oval 5"/>
          <p:cNvSpPr/>
          <p:nvPr/>
        </p:nvSpPr>
        <p:spPr>
          <a:xfrm>
            <a:off x="2831690" y="132734"/>
            <a:ext cx="6784258" cy="65777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ttp://www.gov.nl.ca/VPI/types/powerwheel.gif"/>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671074" y="-182880"/>
            <a:ext cx="7173034" cy="7040880"/>
          </a:xfrm>
          <a:prstGeom prst="rect">
            <a:avLst/>
          </a:prstGeom>
          <a:noFill/>
        </p:spPr>
      </p:pic>
    </p:spTree>
    <p:extLst>
      <p:ext uri="{BB962C8B-B14F-4D97-AF65-F5344CB8AC3E}">
        <p14:creationId xmlns:p14="http://schemas.microsoft.com/office/powerpoint/2010/main" val="173925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183" y="1474238"/>
            <a:ext cx="10515600" cy="4443300"/>
          </a:xfrm>
        </p:spPr>
      </p:pic>
    </p:spTree>
    <p:extLst>
      <p:ext uri="{BB962C8B-B14F-4D97-AF65-F5344CB8AC3E}">
        <p14:creationId xmlns:p14="http://schemas.microsoft.com/office/powerpoint/2010/main" val="3732986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Statistics</a:t>
            </a:r>
            <a:r>
              <a:rPr lang="en-US" dirty="0"/>
              <a:t> </a:t>
            </a:r>
          </a:p>
        </p:txBody>
      </p:sp>
      <p:sp>
        <p:nvSpPr>
          <p:cNvPr id="3" name="Content Placeholder 2"/>
          <p:cNvSpPr>
            <a:spLocks noGrp="1"/>
          </p:cNvSpPr>
          <p:nvPr>
            <p:ph idx="1"/>
          </p:nvPr>
        </p:nvSpPr>
        <p:spPr>
          <a:xfrm>
            <a:off x="1154954" y="2273493"/>
            <a:ext cx="10515600" cy="5032376"/>
          </a:xfrm>
        </p:spPr>
        <p:txBody>
          <a:bodyPr>
            <a:normAutofit/>
          </a:bodyPr>
          <a:lstStyle/>
          <a:p>
            <a:r>
              <a:rPr lang="en-US" sz="2000" dirty="0"/>
              <a:t>1 in 3 adolescents in the U.S. is a victim of physical, sexual, emotional or verbal abuse from a dating partner (National Council on Crime and Delinquency Focus)</a:t>
            </a:r>
          </a:p>
          <a:p>
            <a:r>
              <a:rPr lang="en-US" sz="2000" dirty="0"/>
              <a:t>43% of dating college women report experiencing violent and abusive dating behaviors (Knowledge Networks)</a:t>
            </a:r>
          </a:p>
          <a:p>
            <a:r>
              <a:rPr lang="en-US" sz="2000" dirty="0"/>
              <a:t>81% of parents believe teen dating violence is not an issue or don’t know if it’s an issue (Family Violence Prevention Fund and Advocated for Youth)</a:t>
            </a:r>
          </a:p>
          <a:p>
            <a:pPr lvl="1"/>
            <a:r>
              <a:rPr lang="en-US" sz="2000" dirty="0"/>
              <a:t>82% said they feel confident in recognizing the signs; 58% could not correctly identify all the warning signs of abuse </a:t>
            </a:r>
          </a:p>
          <a:p>
            <a:r>
              <a:rPr lang="en-US" sz="2000" dirty="0"/>
              <a:t>Every year, more than 3 million children witness domestic violence in their homes </a:t>
            </a:r>
          </a:p>
        </p:txBody>
      </p:sp>
      <p:grpSp>
        <p:nvGrpSpPr>
          <p:cNvPr id="4" name="Group 3"/>
          <p:cNvGrpSpPr/>
          <p:nvPr/>
        </p:nvGrpSpPr>
        <p:grpSpPr>
          <a:xfrm>
            <a:off x="-24617" y="0"/>
            <a:ext cx="726575" cy="6858000"/>
            <a:chOff x="-24617" y="0"/>
            <a:chExt cx="726575" cy="6858000"/>
          </a:xfrm>
        </p:grpSpPr>
        <p:sp>
          <p:nvSpPr>
            <p:cNvPr id="5" name="Rectangle 4"/>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664000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Abuse </a:t>
            </a:r>
          </a:p>
        </p:txBody>
      </p:sp>
      <p:sp>
        <p:nvSpPr>
          <p:cNvPr id="3" name="Content Placeholder 2"/>
          <p:cNvSpPr>
            <a:spLocks noGrp="1"/>
          </p:cNvSpPr>
          <p:nvPr>
            <p:ph idx="1"/>
          </p:nvPr>
        </p:nvSpPr>
        <p:spPr/>
        <p:txBody>
          <a:bodyPr/>
          <a:lstStyle/>
          <a:p>
            <a:r>
              <a:rPr lang="en-US" b="1" dirty="0"/>
              <a:t>Emotional/Psychological</a:t>
            </a:r>
            <a:r>
              <a:rPr lang="en-US" dirty="0"/>
              <a:t>: Aim to lower your sense of self-worth</a:t>
            </a:r>
          </a:p>
          <a:p>
            <a:pPr lvl="1"/>
            <a:r>
              <a:rPr lang="en-US" dirty="0"/>
              <a:t>Verbal</a:t>
            </a:r>
          </a:p>
          <a:p>
            <a:pPr lvl="1"/>
            <a:r>
              <a:rPr lang="en-US" dirty="0"/>
              <a:t>Nonverbal  </a:t>
            </a:r>
          </a:p>
          <a:p>
            <a:r>
              <a:rPr lang="en-US" b="1" dirty="0"/>
              <a:t>Physical</a:t>
            </a:r>
            <a:r>
              <a:rPr lang="en-US" dirty="0"/>
              <a:t>: pushing, pulling, hitting, etc…</a:t>
            </a:r>
          </a:p>
          <a:p>
            <a:r>
              <a:rPr lang="en-US" b="1" dirty="0"/>
              <a:t>Sexual</a:t>
            </a:r>
            <a:r>
              <a:rPr lang="en-US" dirty="0"/>
              <a:t>: anytime you feel </a:t>
            </a:r>
            <a:r>
              <a:rPr lang="en-US" sz="2000" dirty="0"/>
              <a:t>forced</a:t>
            </a:r>
            <a:r>
              <a:rPr lang="en-US" dirty="0"/>
              <a:t> into any sexual act you don’t want </a:t>
            </a:r>
          </a:p>
          <a:p>
            <a:r>
              <a:rPr lang="en-US" b="1" dirty="0"/>
              <a:t>Economic</a:t>
            </a:r>
            <a:r>
              <a:rPr lang="en-US" dirty="0"/>
              <a:t>: keeps their partner financially dependent by controlling the money </a:t>
            </a:r>
          </a:p>
          <a:p>
            <a:pPr lvl="1"/>
            <a:r>
              <a:rPr lang="en-US" dirty="0"/>
              <a:t>Might not allow you to have a job or attend school </a:t>
            </a:r>
          </a:p>
          <a:p>
            <a:r>
              <a:rPr lang="en-US" b="1" dirty="0"/>
              <a:t>Digital</a:t>
            </a:r>
            <a:r>
              <a:rPr lang="en-US" dirty="0"/>
              <a:t> </a:t>
            </a:r>
          </a:p>
          <a:p>
            <a:endParaRPr lang="en-US" dirty="0"/>
          </a:p>
        </p:txBody>
      </p:sp>
      <p:grpSp>
        <p:nvGrpSpPr>
          <p:cNvPr id="4" name="Group 3"/>
          <p:cNvGrpSpPr/>
          <p:nvPr/>
        </p:nvGrpSpPr>
        <p:grpSpPr>
          <a:xfrm>
            <a:off x="-24617" y="0"/>
            <a:ext cx="726575" cy="6858000"/>
            <a:chOff x="-24617" y="0"/>
            <a:chExt cx="726575" cy="6858000"/>
          </a:xfrm>
        </p:grpSpPr>
        <p:sp>
          <p:nvSpPr>
            <p:cNvPr id="5" name="Rectangle 4"/>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31279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Warning Signs of Dating Abuse</a:t>
            </a:r>
          </a:p>
        </p:txBody>
      </p:sp>
      <p:sp>
        <p:nvSpPr>
          <p:cNvPr id="3" name="Content Placeholder 2"/>
          <p:cNvSpPr>
            <a:spLocks noGrp="1"/>
          </p:cNvSpPr>
          <p:nvPr>
            <p:ph sz="half" idx="1"/>
          </p:nvPr>
        </p:nvSpPr>
        <p:spPr/>
        <p:txBody>
          <a:bodyPr>
            <a:normAutofit/>
          </a:bodyPr>
          <a:lstStyle/>
          <a:p>
            <a:r>
              <a:rPr lang="en-US" dirty="0"/>
              <a:t>Checking your cell phone or email </a:t>
            </a:r>
          </a:p>
          <a:p>
            <a:r>
              <a:rPr lang="en-US" dirty="0"/>
              <a:t>Constantly putting you down</a:t>
            </a:r>
          </a:p>
          <a:p>
            <a:r>
              <a:rPr lang="en-US" dirty="0"/>
              <a:t>Extreme </a:t>
            </a:r>
            <a:r>
              <a:rPr lang="en-US" sz="2400" dirty="0"/>
              <a:t>jealousy</a:t>
            </a:r>
            <a:r>
              <a:rPr lang="en-US" dirty="0"/>
              <a:t> or insecurity</a:t>
            </a:r>
          </a:p>
          <a:p>
            <a:r>
              <a:rPr lang="en-US" dirty="0"/>
              <a:t>Explosive temper</a:t>
            </a:r>
          </a:p>
          <a:p>
            <a:r>
              <a:rPr lang="en-US" dirty="0"/>
              <a:t>Isolating you from family and friends</a:t>
            </a:r>
          </a:p>
          <a:p>
            <a:r>
              <a:rPr lang="en-US" dirty="0"/>
              <a:t>Making false accusations</a:t>
            </a:r>
          </a:p>
          <a:p>
            <a:endParaRPr lang="en-US" dirty="0"/>
          </a:p>
        </p:txBody>
      </p:sp>
      <p:sp>
        <p:nvSpPr>
          <p:cNvPr id="4" name="Content Placeholder 3"/>
          <p:cNvSpPr>
            <a:spLocks noGrp="1"/>
          </p:cNvSpPr>
          <p:nvPr>
            <p:ph sz="half" idx="2"/>
          </p:nvPr>
        </p:nvSpPr>
        <p:spPr/>
        <p:txBody>
          <a:bodyPr>
            <a:normAutofit/>
          </a:bodyPr>
          <a:lstStyle/>
          <a:p>
            <a:r>
              <a:rPr lang="en-US" dirty="0"/>
              <a:t>Mood swings</a:t>
            </a:r>
          </a:p>
          <a:p>
            <a:r>
              <a:rPr lang="en-US" dirty="0"/>
              <a:t>Physically hurting you in any way</a:t>
            </a:r>
          </a:p>
          <a:p>
            <a:r>
              <a:rPr lang="en-US" dirty="0"/>
              <a:t>Possessiveness</a:t>
            </a:r>
          </a:p>
          <a:p>
            <a:r>
              <a:rPr lang="en-US" dirty="0"/>
              <a:t>Telling </a:t>
            </a:r>
            <a:r>
              <a:rPr lang="en-US" sz="2400" dirty="0"/>
              <a:t>you</a:t>
            </a:r>
            <a:r>
              <a:rPr lang="en-US" dirty="0"/>
              <a:t> what to do</a:t>
            </a:r>
          </a:p>
          <a:p>
            <a:r>
              <a:rPr lang="en-US" dirty="0"/>
              <a:t>Pressuring or forcing you to have sex </a:t>
            </a:r>
          </a:p>
        </p:txBody>
      </p:sp>
      <p:grpSp>
        <p:nvGrpSpPr>
          <p:cNvPr id="5" name="Group 4"/>
          <p:cNvGrpSpPr/>
          <p:nvPr/>
        </p:nvGrpSpPr>
        <p:grpSpPr>
          <a:xfrm>
            <a:off x="-24617" y="0"/>
            <a:ext cx="726575" cy="6858000"/>
            <a:chOff x="-24617" y="0"/>
            <a:chExt cx="726575" cy="6858000"/>
          </a:xfrm>
        </p:grpSpPr>
        <p:sp>
          <p:nvSpPr>
            <p:cNvPr id="6" name="Rectangle 5"/>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308178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Warning Signs- Victim </a:t>
            </a:r>
          </a:p>
        </p:txBody>
      </p:sp>
      <p:sp>
        <p:nvSpPr>
          <p:cNvPr id="6" name="Content Placeholder 5"/>
          <p:cNvSpPr>
            <a:spLocks noGrp="1"/>
          </p:cNvSpPr>
          <p:nvPr>
            <p:ph idx="1"/>
          </p:nvPr>
        </p:nvSpPr>
        <p:spPr>
          <a:xfrm>
            <a:off x="757217" y="2123113"/>
            <a:ext cx="6683477" cy="4923463"/>
          </a:xfrm>
        </p:spPr>
        <p:txBody>
          <a:bodyPr>
            <a:normAutofit/>
          </a:bodyPr>
          <a:lstStyle/>
          <a:p>
            <a:pPr marL="257168" indent="-257168" fontAlgn="base">
              <a:lnSpc>
                <a:spcPct val="150000"/>
              </a:lnSpc>
              <a:spcBef>
                <a:spcPct val="0"/>
              </a:spcBef>
              <a:spcAft>
                <a:spcPct val="0"/>
              </a:spcAft>
              <a:buClr>
                <a:srgbClr val="438086">
                  <a:lumMod val="75000"/>
                </a:srgbClr>
              </a:buClr>
            </a:pPr>
            <a:r>
              <a:rPr lang="en-US" sz="2400" dirty="0">
                <a:solidFill>
                  <a:prstClr val="black"/>
                </a:solidFill>
              </a:rPr>
              <a:t>Sudden changes in appearance</a:t>
            </a:r>
          </a:p>
          <a:p>
            <a:pPr marL="257168" indent="-257168" fontAlgn="base">
              <a:lnSpc>
                <a:spcPct val="150000"/>
              </a:lnSpc>
              <a:spcBef>
                <a:spcPct val="0"/>
              </a:spcBef>
              <a:spcAft>
                <a:spcPct val="0"/>
              </a:spcAft>
              <a:buClr>
                <a:srgbClr val="438086">
                  <a:lumMod val="75000"/>
                </a:srgbClr>
              </a:buClr>
            </a:pPr>
            <a:r>
              <a:rPr lang="en-US" sz="2400" dirty="0">
                <a:solidFill>
                  <a:prstClr val="black"/>
                </a:solidFill>
              </a:rPr>
              <a:t>Sudden changes in behavior</a:t>
            </a:r>
          </a:p>
          <a:p>
            <a:pPr marL="257168" indent="-257168" fontAlgn="base">
              <a:lnSpc>
                <a:spcPct val="150000"/>
              </a:lnSpc>
              <a:spcBef>
                <a:spcPct val="0"/>
              </a:spcBef>
              <a:spcAft>
                <a:spcPct val="0"/>
              </a:spcAft>
              <a:buClr>
                <a:srgbClr val="438086">
                  <a:lumMod val="75000"/>
                </a:srgbClr>
              </a:buClr>
            </a:pPr>
            <a:r>
              <a:rPr lang="en-US" sz="2400" dirty="0">
                <a:solidFill>
                  <a:prstClr val="black"/>
                </a:solidFill>
              </a:rPr>
              <a:t>Avoids contact with family and friends</a:t>
            </a:r>
          </a:p>
          <a:p>
            <a:pPr marL="257168" indent="-257168" fontAlgn="base">
              <a:lnSpc>
                <a:spcPct val="150000"/>
              </a:lnSpc>
              <a:spcBef>
                <a:spcPct val="0"/>
              </a:spcBef>
              <a:spcAft>
                <a:spcPct val="0"/>
              </a:spcAft>
              <a:buClr>
                <a:srgbClr val="438086">
                  <a:lumMod val="75000"/>
                </a:srgbClr>
              </a:buClr>
            </a:pPr>
            <a:r>
              <a:rPr lang="en-US" sz="2400" dirty="0">
                <a:solidFill>
                  <a:prstClr val="black"/>
                </a:solidFill>
              </a:rPr>
              <a:t>Depressed </a:t>
            </a:r>
          </a:p>
          <a:p>
            <a:pPr marL="257168" indent="-257168" fontAlgn="base">
              <a:lnSpc>
                <a:spcPct val="150000"/>
              </a:lnSpc>
              <a:spcBef>
                <a:spcPct val="0"/>
              </a:spcBef>
              <a:spcAft>
                <a:spcPct val="0"/>
              </a:spcAft>
              <a:buClr>
                <a:srgbClr val="438086">
                  <a:lumMod val="75000"/>
                </a:srgbClr>
              </a:buClr>
            </a:pPr>
            <a:r>
              <a:rPr lang="en-US" sz="2400" dirty="0">
                <a:solidFill>
                  <a:prstClr val="black"/>
                </a:solidFill>
              </a:rPr>
              <a:t>Cries a lot; moody</a:t>
            </a:r>
          </a:p>
          <a:p>
            <a:pPr marL="257168" indent="-257168" fontAlgn="base">
              <a:lnSpc>
                <a:spcPct val="150000"/>
              </a:lnSpc>
              <a:spcBef>
                <a:spcPct val="0"/>
              </a:spcBef>
              <a:spcAft>
                <a:spcPct val="0"/>
              </a:spcAft>
              <a:buClr>
                <a:srgbClr val="438086">
                  <a:lumMod val="75000"/>
                </a:srgbClr>
              </a:buClr>
            </a:pPr>
            <a:r>
              <a:rPr lang="en-US" sz="2400" dirty="0">
                <a:solidFill>
                  <a:prstClr val="black"/>
                </a:solidFill>
              </a:rPr>
              <a:t>Is very stressed, physical symptoms</a:t>
            </a:r>
          </a:p>
          <a:p>
            <a:pPr marL="257168" indent="-257168" fontAlgn="base">
              <a:lnSpc>
                <a:spcPct val="150000"/>
              </a:lnSpc>
              <a:spcBef>
                <a:spcPct val="0"/>
              </a:spcBef>
              <a:spcAft>
                <a:spcPct val="0"/>
              </a:spcAft>
              <a:buClr>
                <a:srgbClr val="438086">
                  <a:lumMod val="75000"/>
                </a:srgbClr>
              </a:buClr>
            </a:pPr>
            <a:r>
              <a:rPr lang="en-US" sz="2400" dirty="0">
                <a:solidFill>
                  <a:prstClr val="black"/>
                </a:solidFill>
              </a:rPr>
              <a:t>Defends abuser and his/her actions</a:t>
            </a:r>
          </a:p>
          <a:p>
            <a:r>
              <a:rPr lang="en-US" sz="2400" dirty="0">
                <a:solidFill>
                  <a:prstClr val="black"/>
                </a:solidFill>
              </a:rPr>
              <a:t>Spends all of free time with abuser</a:t>
            </a:r>
          </a:p>
          <a:p>
            <a:endParaRPr lang="en-US" sz="2400" dirty="0"/>
          </a:p>
        </p:txBody>
      </p:sp>
      <p:grpSp>
        <p:nvGrpSpPr>
          <p:cNvPr id="7" name="Group 6"/>
          <p:cNvGrpSpPr/>
          <p:nvPr/>
        </p:nvGrpSpPr>
        <p:grpSpPr>
          <a:xfrm>
            <a:off x="-24617" y="0"/>
            <a:ext cx="726575" cy="6858000"/>
            <a:chOff x="-24617" y="0"/>
            <a:chExt cx="726575" cy="6858000"/>
          </a:xfrm>
        </p:grpSpPr>
        <p:sp>
          <p:nvSpPr>
            <p:cNvPr id="8" name="Rectangle 7"/>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4799" y="531187"/>
            <a:ext cx="2319001" cy="2319001"/>
          </a:xfrm>
          <a:prstGeom prst="rect">
            <a:avLst/>
          </a:prstGeom>
        </p:spPr>
      </p:pic>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0" b="100000" l="391" r="100000"/>
                    </a14:imgEffect>
                  </a14:imgLayer>
                </a14:imgProps>
              </a:ext>
              <a:ext uri="{28A0092B-C50C-407E-A947-70E740481C1C}">
                <a14:useLocalDpi xmlns:a14="http://schemas.microsoft.com/office/drawing/2010/main" val="0"/>
              </a:ext>
            </a:extLst>
          </a:blip>
          <a:stretch>
            <a:fillRect/>
          </a:stretch>
        </p:blipFill>
        <p:spPr>
          <a:xfrm>
            <a:off x="9753600" y="2850188"/>
            <a:ext cx="2438400" cy="2438400"/>
          </a:xfrm>
          <a:prstGeom prst="rect">
            <a:avLst/>
          </a:prstGeom>
        </p:spPr>
      </p:pic>
      <p:pic>
        <p:nvPicPr>
          <p:cNvPr id="14" name="Picture 13"/>
          <p:cNvPicPr>
            <a:picLocks noChangeAspect="1"/>
          </p:cNvPicPr>
          <p:nvPr/>
        </p:nvPicPr>
        <p:blipFill>
          <a:blip r:embed="rId5">
            <a:extLst>
              <a:ext uri="{BEBA8EAE-BF5A-486C-A8C5-ECC9F3942E4B}">
                <a14:imgProps xmlns:a14="http://schemas.microsoft.com/office/drawing/2010/main">
                  <a14:imgLayer r:embed="rId6">
                    <a14:imgEffect>
                      <a14:backgroundRemoval t="1250" b="99750" l="10000" r="90000"/>
                    </a14:imgEffect>
                  </a14:imgLayer>
                </a14:imgProps>
              </a:ext>
              <a:ext uri="{28A0092B-C50C-407E-A947-70E740481C1C}">
                <a14:useLocalDpi xmlns:a14="http://schemas.microsoft.com/office/drawing/2010/main" val="0"/>
              </a:ext>
            </a:extLst>
          </a:blip>
          <a:stretch>
            <a:fillRect/>
          </a:stretch>
        </p:blipFill>
        <p:spPr>
          <a:xfrm>
            <a:off x="7145039" y="4175751"/>
            <a:ext cx="3779520" cy="2438400"/>
          </a:xfrm>
          <a:prstGeom prst="rect">
            <a:avLst/>
          </a:prstGeom>
        </p:spPr>
      </p:pic>
    </p:spTree>
    <p:extLst>
      <p:ext uri="{BB962C8B-B14F-4D97-AF65-F5344CB8AC3E}">
        <p14:creationId xmlns:p14="http://schemas.microsoft.com/office/powerpoint/2010/main" val="404257687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90"/>
                                          </p:val>
                                        </p:tav>
                                        <p:tav tm="100000">
                                          <p:val>
                                            <p:fltVal val="0"/>
                                          </p:val>
                                        </p:tav>
                                      </p:tavLst>
                                    </p:anim>
                                    <p:animEffect transition="in" filter="fade">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Consent?</a:t>
            </a:r>
          </a:p>
        </p:txBody>
      </p:sp>
      <p:sp>
        <p:nvSpPr>
          <p:cNvPr id="5" name="Content Placeholder 4"/>
          <p:cNvSpPr>
            <a:spLocks noGrp="1"/>
          </p:cNvSpPr>
          <p:nvPr>
            <p:ph sz="half" idx="2"/>
          </p:nvPr>
        </p:nvSpPr>
        <p:spPr>
          <a:xfrm>
            <a:off x="6697980" y="2053114"/>
            <a:ext cx="5181600" cy="4030980"/>
          </a:xfrm>
        </p:spPr>
        <p:txBody>
          <a:bodyPr>
            <a:normAutofit fontScale="55000" lnSpcReduction="20000"/>
          </a:bodyPr>
          <a:lstStyle/>
          <a:p>
            <a:pPr marL="0" indent="0">
              <a:buNone/>
            </a:pPr>
            <a:r>
              <a:rPr lang="en-US" sz="5100" u="sng" dirty="0"/>
              <a:t>What it </a:t>
            </a:r>
            <a:r>
              <a:rPr lang="en-US" sz="5100" b="1" u="sng" dirty="0"/>
              <a:t>DOESN’T</a:t>
            </a:r>
            <a:r>
              <a:rPr lang="en-US" sz="5100" u="sng" dirty="0"/>
              <a:t> look like </a:t>
            </a:r>
          </a:p>
          <a:p>
            <a:pPr>
              <a:buFontTx/>
              <a:buChar char="-"/>
            </a:pPr>
            <a:r>
              <a:rPr lang="en-US" sz="5100" dirty="0"/>
              <a:t>Assuming dressing sexy, flirting, accepting a ride is consent</a:t>
            </a:r>
          </a:p>
          <a:p>
            <a:pPr>
              <a:buFontTx/>
              <a:buChar char="-"/>
            </a:pPr>
            <a:r>
              <a:rPr lang="en-US" sz="5100" dirty="0"/>
              <a:t>Saying yes (or nothing) under the influence of drugs or alcohol</a:t>
            </a:r>
          </a:p>
          <a:p>
            <a:pPr>
              <a:buFontTx/>
              <a:buChar char="-"/>
            </a:pPr>
            <a:r>
              <a:rPr lang="en-US" sz="5100" dirty="0"/>
              <a:t>Giving in by feeling pressured or afraid to say no</a:t>
            </a:r>
          </a:p>
          <a:p>
            <a:pPr>
              <a:buFontTx/>
              <a:buChar char="-"/>
            </a:pPr>
            <a:endParaRPr lang="en-US" dirty="0"/>
          </a:p>
        </p:txBody>
      </p:sp>
      <p:sp>
        <p:nvSpPr>
          <p:cNvPr id="6" name="Content Placeholder 4"/>
          <p:cNvSpPr txBox="1">
            <a:spLocks/>
          </p:cNvSpPr>
          <p:nvPr/>
        </p:nvSpPr>
        <p:spPr>
          <a:xfrm>
            <a:off x="1296848" y="2053113"/>
            <a:ext cx="5181600" cy="430344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u="sng" dirty="0"/>
              <a:t>What it looks like</a:t>
            </a:r>
          </a:p>
          <a:p>
            <a:pPr>
              <a:buFontTx/>
              <a:buChar char="-"/>
            </a:pPr>
            <a:r>
              <a:rPr lang="en-US" sz="3200" dirty="0"/>
              <a:t>Communicating every step of the way</a:t>
            </a:r>
          </a:p>
          <a:p>
            <a:pPr>
              <a:buFontTx/>
              <a:buChar char="-"/>
            </a:pPr>
            <a:r>
              <a:rPr lang="en-US" sz="3200" dirty="0"/>
              <a:t>Respecting when one says no</a:t>
            </a:r>
          </a:p>
          <a:p>
            <a:pPr>
              <a:buFontTx/>
              <a:buChar char="-"/>
            </a:pPr>
            <a:r>
              <a:rPr lang="en-US" sz="3200" dirty="0"/>
              <a:t>Understanding your own feelings</a:t>
            </a:r>
          </a:p>
          <a:p>
            <a:pPr>
              <a:buFontTx/>
              <a:buChar char="-"/>
            </a:pPr>
            <a:r>
              <a:rPr lang="en-US" sz="3200" dirty="0"/>
              <a:t>Open to ideas/suggestions</a:t>
            </a:r>
          </a:p>
          <a:p>
            <a:pPr>
              <a:buFontTx/>
              <a:buChar char="-"/>
            </a:pPr>
            <a:r>
              <a:rPr lang="en-US" sz="3200" dirty="0"/>
              <a:t>Giving a firm “yes”</a:t>
            </a:r>
          </a:p>
          <a:p>
            <a:pPr>
              <a:buFontTx/>
              <a:buChar char="-"/>
            </a:pPr>
            <a:endParaRPr lang="en-US" dirty="0"/>
          </a:p>
        </p:txBody>
      </p:sp>
      <p:pic>
        <p:nvPicPr>
          <p:cNvPr id="10" name="Picture 9">
            <a:hlinkClick r:id="rId3"/>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03470" y="1492092"/>
            <a:ext cx="1348740" cy="1348740"/>
          </a:xfrm>
          <a:prstGeom prst="rect">
            <a:avLst/>
          </a:prstGeom>
        </p:spPr>
      </p:pic>
      <p:grpSp>
        <p:nvGrpSpPr>
          <p:cNvPr id="11" name="Group 10"/>
          <p:cNvGrpSpPr/>
          <p:nvPr/>
        </p:nvGrpSpPr>
        <p:grpSpPr>
          <a:xfrm>
            <a:off x="-24617" y="0"/>
            <a:ext cx="726575" cy="6858000"/>
            <a:chOff x="-24617" y="0"/>
            <a:chExt cx="726575" cy="6858000"/>
          </a:xfrm>
        </p:grpSpPr>
        <p:sp>
          <p:nvSpPr>
            <p:cNvPr id="12" name="Rectangle 11"/>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385" r="100000"/>
                    </a14:imgEffect>
                  </a14:imgLayer>
                </a14:imgProps>
              </a:ext>
              <a:ext uri="{28A0092B-C50C-407E-A947-70E740481C1C}">
                <a14:useLocalDpi xmlns:a14="http://schemas.microsoft.com/office/drawing/2010/main" val="0"/>
              </a:ext>
            </a:extLst>
          </a:blip>
          <a:stretch>
            <a:fillRect/>
          </a:stretch>
        </p:blipFill>
        <p:spPr>
          <a:xfrm>
            <a:off x="6150788" y="1803682"/>
            <a:ext cx="653265" cy="854270"/>
          </a:xfrm>
          <a:prstGeom prst="rect">
            <a:avLst/>
          </a:prstGeom>
        </p:spPr>
      </p:pic>
    </p:spTree>
    <p:extLst>
      <p:ext uri="{BB962C8B-B14F-4D97-AF65-F5344CB8AC3E}">
        <p14:creationId xmlns:p14="http://schemas.microsoft.com/office/powerpoint/2010/main" val="25815456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4270" y="422641"/>
            <a:ext cx="10888980" cy="1325563"/>
          </a:xfrm>
        </p:spPr>
        <p:txBody>
          <a:bodyPr>
            <a:normAutofit fontScale="90000"/>
          </a:bodyPr>
          <a:lstStyle/>
          <a:p>
            <a:r>
              <a:rPr lang="en-US" b="1" dirty="0"/>
              <a:t>Red Flags That Your Partner Doesn’t Respect Consent</a:t>
            </a:r>
            <a:r>
              <a:rPr lang="en-US" dirty="0"/>
              <a:t> </a:t>
            </a:r>
            <a:br>
              <a:rPr lang="en-US" dirty="0"/>
            </a:br>
            <a:endParaRPr lang="en-US" dirty="0"/>
          </a:p>
        </p:txBody>
      </p:sp>
      <p:sp>
        <p:nvSpPr>
          <p:cNvPr id="7" name="Content Placeholder 3"/>
          <p:cNvSpPr>
            <a:spLocks noGrp="1"/>
          </p:cNvSpPr>
          <p:nvPr>
            <p:ph idx="1"/>
          </p:nvPr>
        </p:nvSpPr>
        <p:spPr>
          <a:xfrm>
            <a:off x="5472870" y="2239453"/>
            <a:ext cx="6992827" cy="4351338"/>
          </a:xfrm>
        </p:spPr>
        <p:txBody>
          <a:bodyPr>
            <a:noAutofit/>
          </a:bodyPr>
          <a:lstStyle/>
          <a:p>
            <a:r>
              <a:rPr lang="en-US" sz="2400" dirty="0"/>
              <a:t>Pressures or guilt you into doing things </a:t>
            </a:r>
          </a:p>
          <a:p>
            <a:r>
              <a:rPr lang="en-US" sz="2400" dirty="0"/>
              <a:t>Make you feel like you “owe” them </a:t>
            </a:r>
          </a:p>
          <a:p>
            <a:r>
              <a:rPr lang="en-US" sz="2400" dirty="0"/>
              <a:t>React negatively when you say “no”</a:t>
            </a:r>
          </a:p>
          <a:p>
            <a:r>
              <a:rPr lang="en-US" sz="2400" dirty="0"/>
              <a:t>Ignore your wishes </a:t>
            </a:r>
          </a:p>
          <a:p>
            <a:r>
              <a:rPr lang="en-US" sz="2400" dirty="0"/>
              <a:t>Does not read you nonverbal cues </a:t>
            </a:r>
          </a:p>
          <a:p>
            <a:r>
              <a:rPr lang="en-US" sz="2400" dirty="0"/>
              <a:t>Smooths talk you into something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820" y="2849880"/>
            <a:ext cx="4008120" cy="4008120"/>
          </a:xfrm>
          <a:prstGeom prst="rect">
            <a:avLst/>
          </a:prstGeom>
        </p:spPr>
      </p:pic>
      <p:sp>
        <p:nvSpPr>
          <p:cNvPr id="9" name="TextBox 8"/>
          <p:cNvSpPr txBox="1"/>
          <p:nvPr/>
        </p:nvSpPr>
        <p:spPr>
          <a:xfrm>
            <a:off x="2985796" y="5575128"/>
            <a:ext cx="8938726" cy="1015663"/>
          </a:xfrm>
          <a:prstGeom prst="rect">
            <a:avLst/>
          </a:prstGeom>
          <a:noFill/>
        </p:spPr>
        <p:txBody>
          <a:bodyPr wrap="square" rtlCol="0">
            <a:spAutoFit/>
          </a:bodyPr>
          <a:lstStyle/>
          <a:p>
            <a:r>
              <a:rPr lang="en-US" sz="6000" b="1" u="sng" dirty="0">
                <a:solidFill>
                  <a:srgbClr val="FF0000"/>
                </a:solidFill>
              </a:rPr>
              <a:t>Get consent every time</a:t>
            </a:r>
          </a:p>
        </p:txBody>
      </p:sp>
      <p:grpSp>
        <p:nvGrpSpPr>
          <p:cNvPr id="10" name="Group 9"/>
          <p:cNvGrpSpPr/>
          <p:nvPr/>
        </p:nvGrpSpPr>
        <p:grpSpPr>
          <a:xfrm>
            <a:off x="-24617" y="0"/>
            <a:ext cx="726575" cy="6858000"/>
            <a:chOff x="-24617" y="0"/>
            <a:chExt cx="726575" cy="6858000"/>
          </a:xfrm>
        </p:grpSpPr>
        <p:sp>
          <p:nvSpPr>
            <p:cNvPr id="11" name="Rectangle 10"/>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48983541"/>
      </p:ext>
    </p:extLst>
  </p:cSld>
  <p:clrMapOvr>
    <a:masterClrMapping/>
  </p:clrMapOvr>
  <mc:AlternateContent xmlns:mc="http://schemas.openxmlformats.org/markup-compatibility/2006" xmlns:p14="http://schemas.microsoft.com/office/powerpoint/2010/main">
    <mc:Choice Requires="p14">
      <p:transition spd="slow" p14:dur="275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p:cTn id="14"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11037046" cy="706964"/>
          </a:xfrm>
        </p:spPr>
        <p:txBody>
          <a:bodyPr/>
          <a:lstStyle/>
          <a:p>
            <a:r>
              <a:rPr lang="en-US" sz="4000" b="1" dirty="0"/>
              <a:t>Consent can be given if a person is not…</a:t>
            </a:r>
          </a:p>
        </p:txBody>
      </p:sp>
      <p:sp>
        <p:nvSpPr>
          <p:cNvPr id="3" name="Content Placeholder 2"/>
          <p:cNvSpPr>
            <a:spLocks noGrp="1"/>
          </p:cNvSpPr>
          <p:nvPr>
            <p:ph idx="1"/>
          </p:nvPr>
        </p:nvSpPr>
        <p:spPr>
          <a:xfrm>
            <a:off x="988372" y="2738625"/>
            <a:ext cx="10515600" cy="3226435"/>
          </a:xfrm>
        </p:spPr>
        <p:txBody>
          <a:bodyPr>
            <a:normAutofit/>
          </a:bodyPr>
          <a:lstStyle/>
          <a:p>
            <a:pPr algn="ctr">
              <a:lnSpc>
                <a:spcPct val="150000"/>
              </a:lnSpc>
            </a:pPr>
            <a:r>
              <a:rPr lang="en-US" sz="3600" dirty="0"/>
              <a:t>Under the influence of alcohol</a:t>
            </a:r>
          </a:p>
          <a:p>
            <a:pPr algn="ctr">
              <a:lnSpc>
                <a:spcPct val="150000"/>
              </a:lnSpc>
            </a:pPr>
            <a:r>
              <a:rPr lang="en-US" sz="3600" dirty="0"/>
              <a:t>Under the influence of drugs</a:t>
            </a:r>
          </a:p>
          <a:p>
            <a:pPr algn="ctr">
              <a:lnSpc>
                <a:spcPct val="150000"/>
              </a:lnSpc>
            </a:pPr>
            <a:r>
              <a:rPr lang="en-US" sz="3600" dirty="0"/>
              <a:t>Mentally disabled </a:t>
            </a:r>
          </a:p>
        </p:txBody>
      </p:sp>
      <p:grpSp>
        <p:nvGrpSpPr>
          <p:cNvPr id="4" name="Group 3"/>
          <p:cNvGrpSpPr/>
          <p:nvPr/>
        </p:nvGrpSpPr>
        <p:grpSpPr>
          <a:xfrm>
            <a:off x="-24617" y="0"/>
            <a:ext cx="726575" cy="6858000"/>
            <a:chOff x="-24617" y="0"/>
            <a:chExt cx="726575" cy="6858000"/>
          </a:xfrm>
        </p:grpSpPr>
        <p:sp>
          <p:nvSpPr>
            <p:cNvPr id="5" name="Rectangle 4"/>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9363081"/>
      </p:ext>
    </p:extLst>
  </p:cSld>
  <p:clrMapOvr>
    <a:masterClrMapping/>
  </p:clrMapOvr>
  <p:transition spd="slow">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Coercion</a:t>
            </a:r>
            <a:r>
              <a:rPr lang="en-US" dirty="0"/>
              <a:t> </a:t>
            </a:r>
          </a:p>
        </p:txBody>
      </p:sp>
      <p:sp>
        <p:nvSpPr>
          <p:cNvPr id="3" name="Content Placeholder 2"/>
          <p:cNvSpPr>
            <a:spLocks noGrp="1"/>
          </p:cNvSpPr>
          <p:nvPr>
            <p:ph idx="1"/>
          </p:nvPr>
        </p:nvSpPr>
        <p:spPr/>
        <p:txBody>
          <a:bodyPr/>
          <a:lstStyle/>
          <a:p>
            <a:r>
              <a:rPr lang="en-US" sz="3600" dirty="0"/>
              <a:t>Convincing someone to do something by using: </a:t>
            </a:r>
          </a:p>
          <a:p>
            <a:pPr lvl="2"/>
            <a:endParaRPr lang="en-US" dirty="0"/>
          </a:p>
        </p:txBody>
      </p:sp>
      <p:sp>
        <p:nvSpPr>
          <p:cNvPr id="4" name="TextBox 3"/>
          <p:cNvSpPr txBox="1"/>
          <p:nvPr/>
        </p:nvSpPr>
        <p:spPr>
          <a:xfrm>
            <a:off x="2901577" y="4086290"/>
            <a:ext cx="4206240" cy="2554545"/>
          </a:xfrm>
          <a:prstGeom prst="rect">
            <a:avLst/>
          </a:prstGeom>
          <a:noFill/>
        </p:spPr>
        <p:txBody>
          <a:bodyPr wrap="square" rtlCol="0">
            <a:spAutoFit/>
          </a:bodyPr>
          <a:lstStyle/>
          <a:p>
            <a:pPr lvl="2" algn="ctr"/>
            <a:r>
              <a:rPr lang="en-US" sz="3200" dirty="0"/>
              <a:t>Force </a:t>
            </a:r>
          </a:p>
          <a:p>
            <a:pPr lvl="2" algn="ctr"/>
            <a:r>
              <a:rPr lang="en-US" sz="3200" dirty="0"/>
              <a:t>Intimidation</a:t>
            </a:r>
          </a:p>
          <a:p>
            <a:pPr lvl="2" algn="ctr"/>
            <a:r>
              <a:rPr lang="en-US" sz="3200" dirty="0"/>
              <a:t>Threats</a:t>
            </a:r>
          </a:p>
          <a:p>
            <a:pPr lvl="2" algn="ctr"/>
            <a:r>
              <a:rPr lang="en-US" sz="3200" dirty="0"/>
              <a:t>Bribery</a:t>
            </a:r>
          </a:p>
          <a:p>
            <a:pPr lvl="2" algn="ctr"/>
            <a:r>
              <a:rPr lang="en-US" sz="3200" dirty="0"/>
              <a:t>Guilt</a:t>
            </a:r>
          </a:p>
        </p:txBody>
      </p:sp>
      <p:grpSp>
        <p:nvGrpSpPr>
          <p:cNvPr id="5" name="Group 4"/>
          <p:cNvGrpSpPr/>
          <p:nvPr/>
        </p:nvGrpSpPr>
        <p:grpSpPr>
          <a:xfrm>
            <a:off x="-24617" y="0"/>
            <a:ext cx="726575" cy="6858000"/>
            <a:chOff x="-24617" y="0"/>
            <a:chExt cx="726575" cy="6858000"/>
          </a:xfrm>
        </p:grpSpPr>
        <p:sp>
          <p:nvSpPr>
            <p:cNvPr id="6" name="Rectangle 5"/>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4440" y="3268980"/>
            <a:ext cx="3611880" cy="3611880"/>
          </a:xfrm>
          <a:prstGeom prst="rect">
            <a:avLst/>
          </a:prstGeom>
        </p:spPr>
      </p:pic>
    </p:spTree>
    <p:extLst>
      <p:ext uri="{BB962C8B-B14F-4D97-AF65-F5344CB8AC3E}">
        <p14:creationId xmlns:p14="http://schemas.microsoft.com/office/powerpoint/2010/main" val="2430744837"/>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9189" y="5765452"/>
            <a:ext cx="8581075" cy="715962"/>
          </a:xfrm>
        </p:spPr>
        <p:txBody>
          <a:bodyPr>
            <a:normAutofit fontScale="90000"/>
          </a:bodyPr>
          <a:lstStyle/>
          <a:p>
            <a:r>
              <a:rPr lang="en-US" dirty="0">
                <a:solidFill>
                  <a:schemeClr val="tx1"/>
                </a:solidFill>
                <a:latin typeface="+mn-lt"/>
              </a:rPr>
              <a:t>Everyone deserves quality health care!</a:t>
            </a:r>
          </a:p>
        </p:txBody>
      </p:sp>
      <p:sp>
        <p:nvSpPr>
          <p:cNvPr id="6" name="Content Placeholder 5"/>
          <p:cNvSpPr txBox="1">
            <a:spLocks/>
          </p:cNvSpPr>
          <p:nvPr/>
        </p:nvSpPr>
        <p:spPr bwMode="auto">
          <a:xfrm>
            <a:off x="6662753" y="2084641"/>
            <a:ext cx="4091464" cy="279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en-US" sz="2800" b="0" i="0" u="none" strike="noStrike" kern="0" cap="none" spc="0" normalizeH="0" baseline="0" noProof="0" dirty="0">
                <a:ln>
                  <a:noFill/>
                </a:ln>
                <a:solidFill>
                  <a:srgbClr val="000000"/>
                </a:solidFill>
                <a:effectLst/>
                <a:uLnTx/>
                <a:uFillTx/>
                <a:latin typeface="Georgia"/>
                <a:ea typeface="+mn-ea"/>
                <a:cs typeface="+mn-cs"/>
              </a:rPr>
              <a:t>Private Insurance</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en-US" sz="2800" b="0" i="0" u="none" strike="noStrike" kern="0" cap="none" spc="0" normalizeH="0" baseline="0" noProof="0" dirty="0">
                <a:ln>
                  <a:noFill/>
                </a:ln>
                <a:solidFill>
                  <a:srgbClr val="000000"/>
                </a:solidFill>
                <a:effectLst/>
                <a:uLnTx/>
                <a:uFillTx/>
                <a:latin typeface="Georgia"/>
                <a:ea typeface="+mn-ea"/>
                <a:cs typeface="+mn-cs"/>
              </a:rPr>
              <a:t>Medicaid/Medicare</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en-US" sz="2800" b="0" i="0" u="none" strike="noStrike" kern="0" cap="none" spc="0" normalizeH="0" baseline="0" noProof="0" dirty="0">
                <a:ln>
                  <a:noFill/>
                </a:ln>
                <a:solidFill>
                  <a:srgbClr val="000000"/>
                </a:solidFill>
                <a:effectLst/>
                <a:uLnTx/>
                <a:uFillTx/>
                <a:latin typeface="Georgia"/>
                <a:ea typeface="+mn-ea"/>
                <a:cs typeface="+mn-cs"/>
              </a:rPr>
              <a:t>No Insurance</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en-US" sz="2800" b="0" i="0" u="none" strike="noStrike" kern="0" cap="none" spc="0" normalizeH="0" baseline="0" noProof="0" dirty="0">
                <a:ln>
                  <a:noFill/>
                </a:ln>
                <a:solidFill>
                  <a:srgbClr val="000000"/>
                </a:solidFill>
                <a:effectLst/>
                <a:uLnTx/>
                <a:uFillTx/>
                <a:latin typeface="Georgia"/>
                <a:ea typeface="+mn-ea"/>
                <a:cs typeface="+mn-cs"/>
              </a:rPr>
              <a:t>Underinsured/Major Medical plan</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en-US" sz="2800" b="0" i="0" u="none" strike="noStrike" kern="0" cap="none" spc="0" normalizeH="0" baseline="0" noProof="0" dirty="0">
                <a:ln>
                  <a:noFill/>
                </a:ln>
                <a:solidFill>
                  <a:srgbClr val="000000"/>
                </a:solidFill>
                <a:effectLst/>
                <a:uLnTx/>
                <a:uFillTx/>
                <a:latin typeface="Georgia"/>
                <a:ea typeface="+mn-ea"/>
                <a:cs typeface="+mn-cs"/>
              </a:rPr>
              <a:t>Service charges based on income</a:t>
            </a:r>
          </a:p>
        </p:txBody>
      </p:sp>
      <p:sp>
        <p:nvSpPr>
          <p:cNvPr id="8" name="TextBox 7"/>
          <p:cNvSpPr txBox="1"/>
          <p:nvPr/>
        </p:nvSpPr>
        <p:spPr>
          <a:xfrm>
            <a:off x="2295531" y="564205"/>
            <a:ext cx="9299840" cy="10772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eorgia"/>
                <a:ea typeface="+mn-ea"/>
                <a:cs typeface="+mn-cs"/>
              </a:rPr>
              <a:t>Our goal is to make health care accessible to people, regardless of insurance status.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17" y="1543050"/>
            <a:ext cx="5676900" cy="53149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17" y="1695450"/>
            <a:ext cx="5676900" cy="5314950"/>
          </a:xfrm>
          <a:prstGeom prst="rect">
            <a:avLst/>
          </a:prstGeom>
        </p:spPr>
      </p:pic>
    </p:spTree>
    <p:extLst>
      <p:ext uri="{BB962C8B-B14F-4D97-AF65-F5344CB8AC3E}">
        <p14:creationId xmlns:p14="http://schemas.microsoft.com/office/powerpoint/2010/main" val="207388825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937" y="710356"/>
            <a:ext cx="8761413" cy="706964"/>
          </a:xfrm>
        </p:spPr>
        <p:txBody>
          <a:bodyPr/>
          <a:lstStyle/>
          <a:p>
            <a:r>
              <a:rPr lang="en-US" b="1" dirty="0"/>
              <a:t>Forms of Coercion </a:t>
            </a:r>
          </a:p>
        </p:txBody>
      </p:sp>
      <p:sp>
        <p:nvSpPr>
          <p:cNvPr id="3" name="Content Placeholder 2"/>
          <p:cNvSpPr>
            <a:spLocks noGrp="1"/>
          </p:cNvSpPr>
          <p:nvPr>
            <p:ph idx="1"/>
          </p:nvPr>
        </p:nvSpPr>
        <p:spPr>
          <a:xfrm>
            <a:off x="838200" y="1417320"/>
            <a:ext cx="10515600" cy="5257799"/>
          </a:xfrm>
        </p:spPr>
        <p:txBody>
          <a:bodyPr>
            <a:normAutofit fontScale="92500" lnSpcReduction="10000"/>
          </a:bodyPr>
          <a:lstStyle/>
          <a:p>
            <a:pPr fontAlgn="base">
              <a:buClr>
                <a:schemeClr val="accent3"/>
              </a:buClr>
            </a:pPr>
            <a:r>
              <a:rPr lang="en-US" sz="2400" u="sng" dirty="0">
                <a:solidFill>
                  <a:srgbClr val="56A2AA"/>
                </a:solidFill>
              </a:rPr>
              <a:t>Emotional</a:t>
            </a:r>
            <a:r>
              <a:rPr lang="en-US" sz="2400" dirty="0">
                <a:solidFill>
                  <a:srgbClr val="56A2AA"/>
                </a:solidFill>
              </a:rPr>
              <a:t> - Reacting with sadness, anger, or resentment</a:t>
            </a:r>
          </a:p>
          <a:p>
            <a:pPr marL="457200" lvl="1" indent="0">
              <a:lnSpc>
                <a:spcPct val="120000"/>
              </a:lnSpc>
              <a:spcBef>
                <a:spcPts val="0"/>
              </a:spcBef>
              <a:buClr>
                <a:schemeClr val="accent3"/>
              </a:buClr>
              <a:buNone/>
            </a:pPr>
            <a:r>
              <a:rPr lang="en-US" sz="1800" dirty="0">
                <a:solidFill>
                  <a:srgbClr val="56A2AA"/>
                </a:solidFill>
              </a:rPr>
              <a:t>           “I wouldn’t have taken you out to dinner if I had known you were leading me on.”</a:t>
            </a:r>
          </a:p>
          <a:p>
            <a:pPr marL="457200" lvl="1" indent="0">
              <a:lnSpc>
                <a:spcPct val="120000"/>
              </a:lnSpc>
              <a:spcBef>
                <a:spcPts val="0"/>
              </a:spcBef>
              <a:buClr>
                <a:schemeClr val="accent3"/>
              </a:buClr>
              <a:buNone/>
            </a:pPr>
            <a:r>
              <a:rPr lang="en-US" sz="1800" dirty="0">
                <a:solidFill>
                  <a:srgbClr val="56A2AA"/>
                </a:solidFill>
              </a:rPr>
              <a:t>                                   “I guess I’m just not attractive enough for you.”</a:t>
            </a:r>
          </a:p>
          <a:p>
            <a:pPr fontAlgn="base">
              <a:buClr>
                <a:schemeClr val="accent3"/>
              </a:buClr>
            </a:pPr>
            <a:r>
              <a:rPr lang="en-US" sz="2400" u="sng" dirty="0">
                <a:solidFill>
                  <a:srgbClr val="56A2AA"/>
                </a:solidFill>
              </a:rPr>
              <a:t>Threats</a:t>
            </a:r>
            <a:r>
              <a:rPr lang="en-US" sz="2400" dirty="0">
                <a:solidFill>
                  <a:srgbClr val="56A2AA"/>
                </a:solidFill>
              </a:rPr>
              <a:t> - Making someone feel afraid of what might happen if they say no</a:t>
            </a:r>
          </a:p>
          <a:p>
            <a:pPr marL="457200" lvl="1" indent="0" fontAlgn="base">
              <a:buClr>
                <a:schemeClr val="accent3"/>
              </a:buClr>
              <a:buNone/>
            </a:pPr>
            <a:r>
              <a:rPr lang="en-US" sz="1400" dirty="0">
                <a:solidFill>
                  <a:srgbClr val="56A2AA"/>
                </a:solidFill>
              </a:rPr>
              <a:t>                                 </a:t>
            </a:r>
            <a:r>
              <a:rPr lang="en-US" sz="1800" dirty="0">
                <a:solidFill>
                  <a:srgbClr val="56A2AA"/>
                </a:solidFill>
              </a:rPr>
              <a:t>“If you don’t have sex with me, I’m going to break up with you.”</a:t>
            </a:r>
          </a:p>
          <a:p>
            <a:pPr marL="457200" lvl="1" indent="0" fontAlgn="base">
              <a:lnSpc>
                <a:spcPct val="100000"/>
              </a:lnSpc>
              <a:spcBef>
                <a:spcPts val="0"/>
              </a:spcBef>
              <a:buClr>
                <a:schemeClr val="accent3"/>
              </a:buClr>
              <a:buNone/>
            </a:pPr>
            <a:r>
              <a:rPr lang="en-US" sz="1800" dirty="0">
                <a:solidFill>
                  <a:srgbClr val="56A2AA"/>
                </a:solidFill>
              </a:rPr>
              <a:t>       “If you don’t sleep with me, I’m going to tell everyone you are a prude / you did it anyway.”</a:t>
            </a:r>
            <a:r>
              <a:rPr lang="en-US" dirty="0">
                <a:solidFill>
                  <a:srgbClr val="56A2AA"/>
                </a:solidFill>
              </a:rPr>
              <a:t>	</a:t>
            </a:r>
          </a:p>
          <a:p>
            <a:pPr fontAlgn="base">
              <a:buClr>
                <a:schemeClr val="accent3"/>
              </a:buClr>
            </a:pPr>
            <a:r>
              <a:rPr lang="en-US" sz="2400" u="sng" dirty="0">
                <a:solidFill>
                  <a:srgbClr val="56A2AA"/>
                </a:solidFill>
              </a:rPr>
              <a:t>Minimizing- </a:t>
            </a:r>
          </a:p>
          <a:p>
            <a:pPr marL="0" indent="0" fontAlgn="base">
              <a:buClr>
                <a:schemeClr val="accent3"/>
              </a:buClr>
              <a:buNone/>
            </a:pPr>
            <a:r>
              <a:rPr lang="en-US" sz="1800" dirty="0">
                <a:solidFill>
                  <a:srgbClr val="56A2AA"/>
                </a:solidFill>
              </a:rPr>
              <a:t>               “It’s not a big deal, everyone is doing it.”            “Other people’s boy/girlfriends…”       </a:t>
            </a:r>
          </a:p>
          <a:p>
            <a:pPr marL="0" indent="0" fontAlgn="base">
              <a:buClr>
                <a:schemeClr val="accent3"/>
              </a:buClr>
              <a:buNone/>
            </a:pPr>
            <a:r>
              <a:rPr lang="en-US" sz="1800" dirty="0">
                <a:solidFill>
                  <a:srgbClr val="56A2AA"/>
                </a:solidFill>
              </a:rPr>
              <a:t>                                                “You’ve done it before, this is no different.”</a:t>
            </a:r>
          </a:p>
          <a:p>
            <a:pPr>
              <a:buClr>
                <a:schemeClr val="accent3"/>
              </a:buClr>
            </a:pPr>
            <a:r>
              <a:rPr lang="en-US" sz="2400" u="sng" dirty="0">
                <a:solidFill>
                  <a:srgbClr val="56A2AA"/>
                </a:solidFill>
              </a:rPr>
              <a:t>Harassment</a:t>
            </a:r>
            <a:r>
              <a:rPr lang="en-US" sz="2400" dirty="0">
                <a:solidFill>
                  <a:srgbClr val="56A2AA"/>
                </a:solidFill>
              </a:rPr>
              <a:t> - Continuing to pressure someone  after they say “no”</a:t>
            </a:r>
          </a:p>
          <a:p>
            <a:pPr marL="457200" lvl="1" indent="0">
              <a:buClr>
                <a:schemeClr val="accent3"/>
              </a:buClr>
              <a:buNone/>
            </a:pPr>
            <a:r>
              <a:rPr lang="en-US" sz="1800" dirty="0">
                <a:solidFill>
                  <a:srgbClr val="56A2AA"/>
                </a:solidFill>
              </a:rPr>
              <a:t>             “ Just try it, I know you’ll like it.”                     “Come on, just one time.”</a:t>
            </a:r>
          </a:p>
          <a:p>
            <a:pPr>
              <a:buClr>
                <a:schemeClr val="accent3"/>
              </a:buClr>
            </a:pPr>
            <a:r>
              <a:rPr lang="en-US" sz="2400" u="sng" dirty="0">
                <a:solidFill>
                  <a:srgbClr val="56A2AA"/>
                </a:solidFill>
              </a:rPr>
              <a:t>Guilt</a:t>
            </a:r>
            <a:r>
              <a:rPr lang="en-US" sz="2400" dirty="0">
                <a:solidFill>
                  <a:srgbClr val="56A2AA"/>
                </a:solidFill>
              </a:rPr>
              <a:t> – Manipulating emotions</a:t>
            </a:r>
          </a:p>
          <a:p>
            <a:pPr marL="457200" lvl="1" indent="0">
              <a:buClr>
                <a:schemeClr val="accent3"/>
              </a:buClr>
              <a:buNone/>
            </a:pPr>
            <a:r>
              <a:rPr lang="en-US" sz="1800" dirty="0">
                <a:solidFill>
                  <a:srgbClr val="56A2AA"/>
                </a:solidFill>
              </a:rPr>
              <a:t>                     “If you didn’t want to sleep with me, you shouldn’t have been flirting with me.”</a:t>
            </a:r>
          </a:p>
          <a:p>
            <a:pPr marL="800100" lvl="1" indent="-342900" fontAlgn="base">
              <a:buClr>
                <a:schemeClr val="accent3"/>
              </a:buClr>
            </a:pPr>
            <a:endParaRPr lang="en-US" dirty="0">
              <a:solidFill>
                <a:srgbClr val="002F55"/>
              </a:solidFill>
            </a:endParaRPr>
          </a:p>
        </p:txBody>
      </p:sp>
      <p:grpSp>
        <p:nvGrpSpPr>
          <p:cNvPr id="4" name="Group 3"/>
          <p:cNvGrpSpPr/>
          <p:nvPr/>
        </p:nvGrpSpPr>
        <p:grpSpPr>
          <a:xfrm>
            <a:off x="-24617" y="0"/>
            <a:ext cx="726575" cy="6858000"/>
            <a:chOff x="-24617" y="0"/>
            <a:chExt cx="726575" cy="6858000"/>
          </a:xfrm>
        </p:grpSpPr>
        <p:sp>
          <p:nvSpPr>
            <p:cNvPr id="5" name="Rectangle 4"/>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8008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950" y="710352"/>
            <a:ext cx="8761413" cy="706964"/>
          </a:xfrm>
        </p:spPr>
        <p:txBody>
          <a:bodyPr/>
          <a:lstStyle/>
          <a:p>
            <a:r>
              <a:rPr lang="en-US" b="1" dirty="0"/>
              <a:t>Sexual Assault- Felony </a:t>
            </a:r>
          </a:p>
        </p:txBody>
      </p:sp>
      <p:sp>
        <p:nvSpPr>
          <p:cNvPr id="3" name="Content Placeholder 2"/>
          <p:cNvSpPr>
            <a:spLocks noGrp="1"/>
          </p:cNvSpPr>
          <p:nvPr>
            <p:ph idx="1"/>
          </p:nvPr>
        </p:nvSpPr>
        <p:spPr>
          <a:xfrm>
            <a:off x="838200" y="1417316"/>
            <a:ext cx="10515600" cy="5440682"/>
          </a:xfrm>
        </p:spPr>
        <p:txBody>
          <a:bodyPr>
            <a:normAutofit lnSpcReduction="10000"/>
          </a:bodyPr>
          <a:lstStyle/>
          <a:p>
            <a:pPr marL="82293" indent="0">
              <a:buNone/>
            </a:pPr>
            <a:r>
              <a:rPr lang="en-US" sz="2000" b="1" u="sng" dirty="0">
                <a:solidFill>
                  <a:srgbClr val="56A2AA"/>
                </a:solidFill>
              </a:rPr>
              <a:t>First Degree</a:t>
            </a:r>
          </a:p>
          <a:p>
            <a:r>
              <a:rPr lang="en-US" sz="2000" dirty="0">
                <a:solidFill>
                  <a:srgbClr val="56A2AA"/>
                </a:solidFill>
              </a:rPr>
              <a:t>Any type of penetration (oral, anal, vaginal) without consent of victim, or when victim is unable to give consent. </a:t>
            </a:r>
          </a:p>
          <a:p>
            <a:pPr lvl="1"/>
            <a:r>
              <a:rPr lang="en-US" sz="1800" dirty="0">
                <a:solidFill>
                  <a:srgbClr val="56A2AA"/>
                </a:solidFill>
              </a:rPr>
              <a:t>Victim: Ages &lt;16 years of age</a:t>
            </a:r>
          </a:p>
          <a:p>
            <a:pPr lvl="1"/>
            <a:r>
              <a:rPr lang="en-US" sz="1800" dirty="0">
                <a:solidFill>
                  <a:srgbClr val="56A2AA"/>
                </a:solidFill>
              </a:rPr>
              <a:t>Perpetrator: Age 19+</a:t>
            </a:r>
          </a:p>
          <a:p>
            <a:r>
              <a:rPr lang="en-US" sz="2000" dirty="0">
                <a:solidFill>
                  <a:srgbClr val="56A2AA"/>
                </a:solidFill>
              </a:rPr>
              <a:t>Any touching, under or on top of clothing, with intent to sexually gratify victim or perpetrator.</a:t>
            </a:r>
          </a:p>
          <a:p>
            <a:pPr lvl="1"/>
            <a:r>
              <a:rPr lang="en-US" sz="1800" dirty="0">
                <a:solidFill>
                  <a:srgbClr val="56A2AA"/>
                </a:solidFill>
              </a:rPr>
              <a:t>Victim: &lt;13 years of age</a:t>
            </a:r>
          </a:p>
          <a:p>
            <a:pPr lvl="1"/>
            <a:r>
              <a:rPr lang="en-US" sz="1800" dirty="0">
                <a:solidFill>
                  <a:srgbClr val="56A2AA"/>
                </a:solidFill>
              </a:rPr>
              <a:t>Perpetrator: Age 19+</a:t>
            </a:r>
          </a:p>
          <a:p>
            <a:pPr marL="82293" indent="0">
              <a:buNone/>
            </a:pPr>
            <a:r>
              <a:rPr lang="en-US" sz="2000" b="1" u="sng" dirty="0">
                <a:solidFill>
                  <a:srgbClr val="56A2AA"/>
                </a:solidFill>
              </a:rPr>
              <a:t>Second (causes injury) and Third Degree (no injury)</a:t>
            </a:r>
          </a:p>
          <a:p>
            <a:r>
              <a:rPr lang="en-US" sz="2000" dirty="0">
                <a:solidFill>
                  <a:srgbClr val="56A2AA"/>
                </a:solidFill>
              </a:rPr>
              <a:t>Any touching, under or on top of clothing, with intent to sexually gratify victim or perpetrator.</a:t>
            </a:r>
          </a:p>
          <a:p>
            <a:pPr lvl="1"/>
            <a:r>
              <a:rPr lang="en-US" sz="1800" dirty="0">
                <a:solidFill>
                  <a:srgbClr val="56A2AA"/>
                </a:solidFill>
              </a:rPr>
              <a:t>Victim: &lt;16 years of age</a:t>
            </a:r>
          </a:p>
          <a:p>
            <a:pPr lvl="1"/>
            <a:r>
              <a:rPr lang="en-US" sz="1800" dirty="0">
                <a:solidFill>
                  <a:srgbClr val="56A2AA"/>
                </a:solidFill>
              </a:rPr>
              <a:t>Perpetrator: Age 19+</a:t>
            </a:r>
          </a:p>
          <a:p>
            <a:pPr>
              <a:buFont typeface="Wingdings" panose="05000000000000000000" pitchFamily="2" charset="2"/>
              <a:buChar char="§"/>
            </a:pPr>
            <a:endParaRPr lang="en-US" dirty="0"/>
          </a:p>
        </p:txBody>
      </p:sp>
      <p:grpSp>
        <p:nvGrpSpPr>
          <p:cNvPr id="5" name="Group 4"/>
          <p:cNvGrpSpPr/>
          <p:nvPr/>
        </p:nvGrpSpPr>
        <p:grpSpPr>
          <a:xfrm>
            <a:off x="-24617" y="0"/>
            <a:ext cx="726575" cy="6858000"/>
            <a:chOff x="-24617" y="0"/>
            <a:chExt cx="726575" cy="6858000"/>
          </a:xfrm>
        </p:grpSpPr>
        <p:sp>
          <p:nvSpPr>
            <p:cNvPr id="6" name="Rectangle 5"/>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5553913"/>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Feelings Someone May Experience When Leaving an Abusive Relationship</a:t>
            </a:r>
          </a:p>
        </p:txBody>
      </p:sp>
      <p:sp>
        <p:nvSpPr>
          <p:cNvPr id="3" name="Content Placeholder 2"/>
          <p:cNvSpPr>
            <a:spLocks noGrp="1"/>
          </p:cNvSpPr>
          <p:nvPr>
            <p:ph idx="1"/>
          </p:nvPr>
        </p:nvSpPr>
        <p:spPr>
          <a:xfrm>
            <a:off x="625085" y="2052735"/>
            <a:ext cx="12101870" cy="4805265"/>
          </a:xfrm>
        </p:spPr>
        <p:txBody>
          <a:bodyPr>
            <a:noAutofit/>
          </a:bodyPr>
          <a:lstStyle/>
          <a:p>
            <a:r>
              <a:rPr lang="en-US" sz="2000" b="1" dirty="0"/>
              <a:t>Love</a:t>
            </a:r>
            <a:r>
              <a:rPr lang="en-US" sz="2000" dirty="0"/>
              <a:t>- </a:t>
            </a:r>
            <a:r>
              <a:rPr lang="en-US" sz="2800" dirty="0"/>
              <a:t>they may believe they can change the abuser’s behavior</a:t>
            </a:r>
          </a:p>
          <a:p>
            <a:endParaRPr lang="en-US" sz="2800" dirty="0"/>
          </a:p>
          <a:p>
            <a:r>
              <a:rPr lang="en-US" sz="2000" b="1" dirty="0"/>
              <a:t>Fear</a:t>
            </a:r>
            <a:r>
              <a:rPr lang="en-US" sz="2000" dirty="0"/>
              <a:t>- </a:t>
            </a:r>
            <a:r>
              <a:rPr lang="en-US" sz="2800" dirty="0"/>
              <a:t>sometimes a partner will threaten to hurt themselves, or you, when you decide to break up</a:t>
            </a:r>
          </a:p>
          <a:p>
            <a:endParaRPr lang="en-US" sz="2800" dirty="0"/>
          </a:p>
          <a:p>
            <a:r>
              <a:rPr lang="en-US" sz="2000" b="1" dirty="0"/>
              <a:t>Doubt</a:t>
            </a:r>
            <a:r>
              <a:rPr lang="en-US" sz="2000" dirty="0"/>
              <a:t>- </a:t>
            </a:r>
            <a:r>
              <a:rPr lang="en-US" sz="2800" dirty="0"/>
              <a:t>it’s not always easy to admit that the relationship you are in is abusive. You may be worried about what people might think</a:t>
            </a:r>
          </a:p>
          <a:p>
            <a:pPr lvl="2"/>
            <a:r>
              <a:rPr lang="en-US" sz="1600" dirty="0"/>
              <a:t>Might be blindsided by “love”</a:t>
            </a:r>
          </a:p>
          <a:p>
            <a:pPr marL="914400" lvl="2" indent="0">
              <a:buNone/>
            </a:pPr>
            <a:endParaRPr lang="en-US" sz="1600" dirty="0"/>
          </a:p>
          <a:p>
            <a:r>
              <a:rPr lang="en-US" sz="2000" b="1" dirty="0"/>
              <a:t>Embarrassment</a:t>
            </a:r>
            <a:r>
              <a:rPr lang="en-US" sz="2000" dirty="0"/>
              <a:t>- </a:t>
            </a:r>
            <a:r>
              <a:rPr lang="en-US" sz="2800" dirty="0"/>
              <a:t>people who ask for help may feel like a failure</a:t>
            </a:r>
            <a:r>
              <a:rPr lang="en-US" sz="2000" dirty="0"/>
              <a:t> </a:t>
            </a:r>
          </a:p>
        </p:txBody>
      </p:sp>
      <p:grpSp>
        <p:nvGrpSpPr>
          <p:cNvPr id="4" name="Group 3"/>
          <p:cNvGrpSpPr/>
          <p:nvPr/>
        </p:nvGrpSpPr>
        <p:grpSpPr>
          <a:xfrm>
            <a:off x="-24617" y="0"/>
            <a:ext cx="726575" cy="6858000"/>
            <a:chOff x="-24617" y="0"/>
            <a:chExt cx="726575" cy="6858000"/>
          </a:xfrm>
        </p:grpSpPr>
        <p:sp>
          <p:nvSpPr>
            <p:cNvPr id="5" name="Rectangle 4"/>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7686611"/>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Can You Help?</a:t>
            </a:r>
          </a:p>
        </p:txBody>
      </p:sp>
      <p:sp>
        <p:nvSpPr>
          <p:cNvPr id="3" name="Content Placeholder 2"/>
          <p:cNvSpPr>
            <a:spLocks noGrp="1"/>
          </p:cNvSpPr>
          <p:nvPr>
            <p:ph idx="1"/>
          </p:nvPr>
        </p:nvSpPr>
        <p:spPr>
          <a:xfrm>
            <a:off x="980645" y="2478768"/>
            <a:ext cx="10326329" cy="4929136"/>
          </a:xfrm>
        </p:spPr>
        <p:txBody>
          <a:bodyPr>
            <a:noAutofit/>
          </a:bodyPr>
          <a:lstStyle/>
          <a:p>
            <a:r>
              <a:rPr lang="en-US" sz="2000" dirty="0"/>
              <a:t>Don’t be afraid to reach out</a:t>
            </a:r>
          </a:p>
          <a:p>
            <a:r>
              <a:rPr lang="en-US" sz="2000" dirty="0"/>
              <a:t>Be supportive and listen patiently </a:t>
            </a:r>
          </a:p>
          <a:p>
            <a:r>
              <a:rPr lang="en-US" sz="2000" dirty="0"/>
              <a:t>Help recognize that abuse is not “normal”</a:t>
            </a:r>
          </a:p>
          <a:p>
            <a:r>
              <a:rPr lang="en-US" sz="2000" dirty="0"/>
              <a:t>Focus on the person who is being abused</a:t>
            </a:r>
          </a:p>
          <a:p>
            <a:r>
              <a:rPr lang="en-US" sz="2000" dirty="0"/>
              <a:t>Connect them to resources </a:t>
            </a:r>
          </a:p>
          <a:p>
            <a:r>
              <a:rPr lang="en-US" sz="2000" dirty="0"/>
              <a:t>Don’t contact their abuser or publicly post negative things about them online </a:t>
            </a:r>
          </a:p>
          <a:p>
            <a:r>
              <a:rPr lang="en-US" sz="2000" dirty="0"/>
              <a:t>Document any injuries</a:t>
            </a:r>
          </a:p>
          <a:p>
            <a:pPr marL="0" indent="0" algn="ctr">
              <a:buNone/>
            </a:pPr>
            <a:endParaRPr lang="en-US" sz="200" dirty="0"/>
          </a:p>
          <a:p>
            <a:pPr marL="0" indent="0" algn="ctr">
              <a:buNone/>
            </a:pPr>
            <a:r>
              <a:rPr lang="en-US" sz="2000" dirty="0"/>
              <a:t>Give them the </a:t>
            </a:r>
            <a:r>
              <a:rPr lang="en-US" sz="2000" u="sng" dirty="0"/>
              <a:t>National Domestic Abuse Hotline</a:t>
            </a:r>
            <a:r>
              <a:rPr lang="en-US" sz="2000" dirty="0"/>
              <a:t> number</a:t>
            </a:r>
          </a:p>
          <a:p>
            <a:pPr marL="0" indent="0" algn="ctr">
              <a:buNone/>
            </a:pPr>
            <a:r>
              <a:rPr lang="en-US" sz="2000" b="1" dirty="0">
                <a:solidFill>
                  <a:prstClr val="black"/>
                </a:solidFill>
                <a:latin typeface="Arial" charset="0"/>
              </a:rPr>
              <a:t>1-800-799-7233</a:t>
            </a:r>
          </a:p>
          <a:p>
            <a:pPr marL="457200" lvl="1" indent="0">
              <a:buNone/>
            </a:pPr>
            <a:r>
              <a:rPr lang="en-US" sz="1800" dirty="0"/>
              <a:t>	</a:t>
            </a:r>
          </a:p>
        </p:txBody>
      </p:sp>
      <p:grpSp>
        <p:nvGrpSpPr>
          <p:cNvPr id="4" name="Group 3"/>
          <p:cNvGrpSpPr/>
          <p:nvPr/>
        </p:nvGrpSpPr>
        <p:grpSpPr>
          <a:xfrm>
            <a:off x="-24617" y="0"/>
            <a:ext cx="726575" cy="6858000"/>
            <a:chOff x="-24617" y="0"/>
            <a:chExt cx="726575" cy="6858000"/>
          </a:xfrm>
        </p:grpSpPr>
        <p:sp>
          <p:nvSpPr>
            <p:cNvPr id="5" name="Rectangle 4"/>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2618" y="365125"/>
            <a:ext cx="3713692" cy="2477729"/>
          </a:xfrm>
          <a:prstGeom prst="rect">
            <a:avLst/>
          </a:prstGeom>
        </p:spPr>
      </p:pic>
    </p:spTree>
    <p:extLst>
      <p:ext uri="{BB962C8B-B14F-4D97-AF65-F5344CB8AC3E}">
        <p14:creationId xmlns:p14="http://schemas.microsoft.com/office/powerpoint/2010/main" val="96872873"/>
      </p:ext>
    </p:extLst>
  </p:cSld>
  <p:clrMapOvr>
    <a:masterClrMapping/>
  </p:clrMapOvr>
  <p:transition spd="slow">
    <p:comb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8377137" y="3147218"/>
            <a:ext cx="3410547" cy="3112851"/>
          </a:xfrm>
          <a:prstGeom prst="ellipse">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t>If You Are Being Abused</a:t>
            </a:r>
          </a:p>
        </p:txBody>
      </p:sp>
      <p:sp>
        <p:nvSpPr>
          <p:cNvPr id="3" name="Content Placeholder 2"/>
          <p:cNvSpPr>
            <a:spLocks noGrp="1"/>
          </p:cNvSpPr>
          <p:nvPr>
            <p:ph idx="1"/>
          </p:nvPr>
        </p:nvSpPr>
        <p:spPr>
          <a:xfrm>
            <a:off x="977007" y="2208611"/>
            <a:ext cx="10515600" cy="4914388"/>
          </a:xfrm>
        </p:spPr>
        <p:txBody>
          <a:bodyPr>
            <a:normAutofit/>
          </a:bodyPr>
          <a:lstStyle/>
          <a:p>
            <a:r>
              <a:rPr lang="en-US" sz="2400" dirty="0"/>
              <a:t>Understand that a person can only change if they want to </a:t>
            </a:r>
          </a:p>
          <a:p>
            <a:r>
              <a:rPr lang="en-US" sz="2400" dirty="0"/>
              <a:t>Focus on your own needs</a:t>
            </a:r>
          </a:p>
          <a:p>
            <a:r>
              <a:rPr lang="en-US" sz="2400" dirty="0"/>
              <a:t>Connect with you support systems </a:t>
            </a:r>
          </a:p>
          <a:p>
            <a:r>
              <a:rPr lang="en-US" sz="2400" dirty="0"/>
              <a:t>Make a safety plan</a:t>
            </a:r>
          </a:p>
          <a:p>
            <a:r>
              <a:rPr lang="en-US" sz="2400" dirty="0"/>
              <a:t>Be prepared for many emotions </a:t>
            </a:r>
          </a:p>
          <a:p>
            <a:r>
              <a:rPr lang="en-US" sz="2400" dirty="0"/>
              <a:t>Document any injuries </a:t>
            </a:r>
          </a:p>
          <a:p>
            <a:r>
              <a:rPr lang="en-US" sz="2400" dirty="0"/>
              <a:t>Call </a:t>
            </a:r>
            <a:endParaRPr lang="en-US" sz="4400" b="1" u="sng" dirty="0"/>
          </a:p>
        </p:txBody>
      </p:sp>
      <p:grpSp>
        <p:nvGrpSpPr>
          <p:cNvPr id="4" name="Group 3"/>
          <p:cNvGrpSpPr/>
          <p:nvPr/>
        </p:nvGrpSpPr>
        <p:grpSpPr>
          <a:xfrm>
            <a:off x="-24617" y="0"/>
            <a:ext cx="726575" cy="6858000"/>
            <a:chOff x="-24617" y="0"/>
            <a:chExt cx="726575" cy="6858000"/>
          </a:xfrm>
        </p:grpSpPr>
        <p:sp>
          <p:nvSpPr>
            <p:cNvPr id="5" name="Rectangle 4"/>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753288" y="5783015"/>
            <a:ext cx="6003235" cy="954107"/>
          </a:xfrm>
          <a:prstGeom prst="rect">
            <a:avLst/>
          </a:prstGeom>
          <a:noFill/>
        </p:spPr>
        <p:txBody>
          <a:bodyPr wrap="square" rtlCol="0">
            <a:spAutoFit/>
          </a:bodyPr>
          <a:lstStyle/>
          <a:p>
            <a:pPr algn="ctr"/>
            <a:r>
              <a:rPr lang="en-US" sz="2800" u="sng" dirty="0"/>
              <a:t>National Domestic Abuse Hotline</a:t>
            </a:r>
            <a:endParaRPr lang="en-US" sz="2800" dirty="0"/>
          </a:p>
          <a:p>
            <a:pPr algn="ctr"/>
            <a:r>
              <a:rPr lang="en-US" sz="2800" b="1" dirty="0">
                <a:solidFill>
                  <a:prstClr val="black"/>
                </a:solidFill>
                <a:latin typeface="Arial" charset="0"/>
              </a:rPr>
              <a:t>1-800-799-7233</a:t>
            </a:r>
          </a:p>
        </p:txBody>
      </p:sp>
      <p:sp>
        <p:nvSpPr>
          <p:cNvPr id="11" name="TextBox 10"/>
          <p:cNvSpPr txBox="1"/>
          <p:nvPr/>
        </p:nvSpPr>
        <p:spPr>
          <a:xfrm rot="206404">
            <a:off x="8134591" y="4065641"/>
            <a:ext cx="3895638" cy="1200329"/>
          </a:xfrm>
          <a:prstGeom prst="rect">
            <a:avLst/>
          </a:prstGeom>
          <a:noFill/>
        </p:spPr>
        <p:txBody>
          <a:bodyPr wrap="square" rtlCol="0">
            <a:spAutoFit/>
          </a:bodyPr>
          <a:lstStyle/>
          <a:p>
            <a:pPr algn="ctr"/>
            <a:r>
              <a:rPr lang="en-US" sz="3600" b="1" dirty="0"/>
              <a:t>Any abuse is </a:t>
            </a:r>
            <a:r>
              <a:rPr lang="en-US" sz="3600" b="1" u="sng" dirty="0"/>
              <a:t>not</a:t>
            </a:r>
            <a:r>
              <a:rPr lang="en-US" sz="3600" b="1" dirty="0"/>
              <a:t> your fault!</a:t>
            </a:r>
          </a:p>
        </p:txBody>
      </p:sp>
    </p:spTree>
    <p:extLst>
      <p:ext uri="{BB962C8B-B14F-4D97-AF65-F5344CB8AC3E}">
        <p14:creationId xmlns:p14="http://schemas.microsoft.com/office/powerpoint/2010/main" val="103519405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Support Systems </a:t>
            </a:r>
          </a:p>
        </p:txBody>
      </p:sp>
      <p:sp>
        <p:nvSpPr>
          <p:cNvPr id="3" name="Content Placeholder 2"/>
          <p:cNvSpPr>
            <a:spLocks noGrp="1"/>
          </p:cNvSpPr>
          <p:nvPr>
            <p:ph idx="1"/>
          </p:nvPr>
        </p:nvSpPr>
        <p:spPr>
          <a:xfrm>
            <a:off x="1154954" y="2603500"/>
            <a:ext cx="10209732" cy="3416300"/>
          </a:xfrm>
        </p:spPr>
        <p:txBody>
          <a:bodyPr>
            <a:normAutofit fontScale="77500" lnSpcReduction="20000"/>
          </a:bodyPr>
          <a:lstStyle/>
          <a:p>
            <a:pPr marL="0" indent="0" algn="ctr">
              <a:buNone/>
            </a:pPr>
            <a:r>
              <a:rPr lang="en-US" sz="2400" dirty="0"/>
              <a:t>Trusted friend, teacher, supervisor, family member, coach, faith leader, mentor, campus safety, or police </a:t>
            </a:r>
          </a:p>
          <a:p>
            <a:pPr marL="514350" indent="-514350">
              <a:buFont typeface="+mj-lt"/>
              <a:buAutoNum type="arabicParenR"/>
            </a:pPr>
            <a:endParaRPr lang="en-US" sz="2400" dirty="0"/>
          </a:p>
          <a:p>
            <a:pPr marL="514350" indent="-514350">
              <a:buFont typeface="+mj-lt"/>
              <a:buAutoNum type="arabicParenR"/>
            </a:pPr>
            <a:r>
              <a:rPr lang="en-US" sz="2400" dirty="0"/>
              <a:t>Identify someone you trust</a:t>
            </a:r>
          </a:p>
          <a:p>
            <a:pPr marL="514350" indent="-514350">
              <a:buFont typeface="+mj-lt"/>
              <a:buAutoNum type="arabicParenR"/>
            </a:pPr>
            <a:r>
              <a:rPr lang="en-US" sz="2400" dirty="0"/>
              <a:t>“Am I ready to share?”</a:t>
            </a:r>
          </a:p>
          <a:p>
            <a:pPr marL="514350" indent="-514350">
              <a:buFont typeface="+mj-lt"/>
              <a:buAutoNum type="arabicParenR"/>
            </a:pPr>
            <a:r>
              <a:rPr lang="en-US" sz="2400" dirty="0"/>
              <a:t>Bring up the topic </a:t>
            </a:r>
          </a:p>
          <a:p>
            <a:pPr marL="457200" lvl="1" indent="0">
              <a:buNone/>
            </a:pPr>
            <a:r>
              <a:rPr lang="en-US" sz="2100" dirty="0"/>
              <a:t>       	Could be difficult.. Find a creative way like watching a movie together </a:t>
            </a:r>
          </a:p>
          <a:p>
            <a:pPr marL="514350" indent="-514350">
              <a:buFont typeface="+mj-lt"/>
              <a:buAutoNum type="arabicParenR"/>
            </a:pPr>
            <a:r>
              <a:rPr lang="en-US" sz="2400" dirty="0"/>
              <a:t>Set your boundaries </a:t>
            </a:r>
          </a:p>
          <a:p>
            <a:pPr marL="514350" indent="-514350">
              <a:buFont typeface="+mj-lt"/>
              <a:buAutoNum type="arabicParenR"/>
            </a:pPr>
            <a:r>
              <a:rPr lang="en-US" sz="2400" dirty="0"/>
              <a:t>Be prepared for a strong reaction </a:t>
            </a:r>
          </a:p>
          <a:p>
            <a:pPr marL="457200" lvl="1" indent="0">
              <a:buNone/>
            </a:pPr>
            <a:r>
              <a:rPr lang="en-US" sz="2100" dirty="0"/>
              <a:t> 	Not everyone will understand</a:t>
            </a:r>
          </a:p>
          <a:p>
            <a:pPr marL="514350" indent="-514350">
              <a:buFont typeface="+mj-lt"/>
              <a:buAutoNum type="arabicParenR"/>
            </a:pPr>
            <a:endParaRPr lang="en-US" dirty="0"/>
          </a:p>
        </p:txBody>
      </p:sp>
      <p:grpSp>
        <p:nvGrpSpPr>
          <p:cNvPr id="4" name="Group 3"/>
          <p:cNvGrpSpPr/>
          <p:nvPr/>
        </p:nvGrpSpPr>
        <p:grpSpPr>
          <a:xfrm>
            <a:off x="-24617" y="0"/>
            <a:ext cx="726575" cy="6858000"/>
            <a:chOff x="-24617" y="0"/>
            <a:chExt cx="726575" cy="6858000"/>
          </a:xfrm>
        </p:grpSpPr>
        <p:sp>
          <p:nvSpPr>
            <p:cNvPr id="5" name="Rectangle 4"/>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3656754"/>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Safety Planning Tips</a:t>
            </a:r>
            <a:br>
              <a:rPr lang="en-US" b="1" dirty="0"/>
            </a:br>
            <a:r>
              <a:rPr lang="en-US" sz="3600" b="1" dirty="0"/>
              <a:t>When In An Abusive Relationship</a:t>
            </a:r>
          </a:p>
        </p:txBody>
      </p:sp>
      <p:sp>
        <p:nvSpPr>
          <p:cNvPr id="3" name="Content Placeholder 2"/>
          <p:cNvSpPr>
            <a:spLocks noGrp="1"/>
          </p:cNvSpPr>
          <p:nvPr>
            <p:ph idx="1"/>
          </p:nvPr>
        </p:nvSpPr>
        <p:spPr>
          <a:xfrm>
            <a:off x="757217" y="2659484"/>
            <a:ext cx="11260612" cy="3416300"/>
          </a:xfrm>
        </p:spPr>
        <p:txBody>
          <a:bodyPr>
            <a:noAutofit/>
          </a:bodyPr>
          <a:lstStyle/>
          <a:p>
            <a:r>
              <a:rPr lang="en-US" sz="2400" dirty="0"/>
              <a:t>Practice getting out of your home safely </a:t>
            </a:r>
          </a:p>
          <a:p>
            <a:r>
              <a:rPr lang="en-US" sz="2400" dirty="0"/>
              <a:t>Devise a code word or signal </a:t>
            </a:r>
          </a:p>
          <a:p>
            <a:r>
              <a:rPr lang="en-US" sz="2400" dirty="0"/>
              <a:t>Trust your instincts and judgement. </a:t>
            </a:r>
          </a:p>
          <a:p>
            <a:r>
              <a:rPr lang="en-US" sz="2400" dirty="0"/>
              <a:t>Leave money, extra keys, copies of important documents with someone you trust</a:t>
            </a:r>
          </a:p>
          <a:p>
            <a:r>
              <a:rPr lang="en-US" sz="2400" dirty="0"/>
              <a:t>Plan where you will go if you have to leave </a:t>
            </a:r>
          </a:p>
          <a:p>
            <a:r>
              <a:rPr lang="en-US" sz="2400" dirty="0"/>
              <a:t>Use a variety of routes home</a:t>
            </a:r>
          </a:p>
          <a:p>
            <a:r>
              <a:rPr lang="en-US" sz="2400" dirty="0"/>
              <a:t>Think about resources that can help with shelter/food/money</a:t>
            </a:r>
          </a:p>
        </p:txBody>
      </p:sp>
      <p:grpSp>
        <p:nvGrpSpPr>
          <p:cNvPr id="4" name="Group 3"/>
          <p:cNvGrpSpPr/>
          <p:nvPr/>
        </p:nvGrpSpPr>
        <p:grpSpPr>
          <a:xfrm>
            <a:off x="-24617" y="0"/>
            <a:ext cx="726575" cy="6858000"/>
            <a:chOff x="-24617" y="0"/>
            <a:chExt cx="726575" cy="6858000"/>
          </a:xfrm>
        </p:grpSpPr>
        <p:sp>
          <p:nvSpPr>
            <p:cNvPr id="5" name="Rectangle 4"/>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6757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021" y="3244645"/>
            <a:ext cx="2899979" cy="3657599"/>
          </a:xfrm>
          <a:prstGeom prst="rect">
            <a:avLst/>
          </a:prstGeom>
        </p:spPr>
      </p:pic>
      <p:sp>
        <p:nvSpPr>
          <p:cNvPr id="2" name="Title 1"/>
          <p:cNvSpPr>
            <a:spLocks noGrp="1"/>
          </p:cNvSpPr>
          <p:nvPr>
            <p:ph type="title"/>
          </p:nvPr>
        </p:nvSpPr>
        <p:spPr/>
        <p:txBody>
          <a:bodyPr/>
          <a:lstStyle/>
          <a:p>
            <a:r>
              <a:rPr lang="en-US" sz="4000" b="1" dirty="0"/>
              <a:t>Emotional</a:t>
            </a:r>
            <a:r>
              <a:rPr lang="en-US" b="1" dirty="0"/>
              <a:t> </a:t>
            </a:r>
            <a:r>
              <a:rPr lang="en-US" sz="4400" b="1" dirty="0"/>
              <a:t>Planning</a:t>
            </a:r>
            <a:endParaRPr lang="en-US" b="1" dirty="0"/>
          </a:p>
        </p:txBody>
      </p:sp>
      <p:sp>
        <p:nvSpPr>
          <p:cNvPr id="3" name="Content Placeholder 2"/>
          <p:cNvSpPr>
            <a:spLocks noGrp="1"/>
          </p:cNvSpPr>
          <p:nvPr>
            <p:ph idx="1"/>
          </p:nvPr>
        </p:nvSpPr>
        <p:spPr>
          <a:xfrm>
            <a:off x="701958" y="2515557"/>
            <a:ext cx="9892491" cy="3416300"/>
          </a:xfrm>
        </p:spPr>
        <p:txBody>
          <a:bodyPr>
            <a:normAutofit/>
          </a:bodyPr>
          <a:lstStyle/>
          <a:p>
            <a:r>
              <a:rPr lang="en-US" sz="2400" dirty="0"/>
              <a:t>Seek out supportive people</a:t>
            </a:r>
          </a:p>
          <a:p>
            <a:r>
              <a:rPr lang="en-US" sz="2400" dirty="0"/>
              <a:t>Identify and work towards achievable goals</a:t>
            </a:r>
          </a:p>
          <a:p>
            <a:r>
              <a:rPr lang="en-US" sz="2400" dirty="0"/>
              <a:t>Create a peaceful space for yourself</a:t>
            </a:r>
          </a:p>
          <a:p>
            <a:pPr lvl="1"/>
            <a:r>
              <a:rPr lang="en-US" sz="2000" dirty="0"/>
              <a:t>Physical space that helps you relax and understand your emotions </a:t>
            </a:r>
          </a:p>
          <a:p>
            <a:r>
              <a:rPr lang="en-US" sz="2400" dirty="0"/>
              <a:t>Remind yourself of your great value </a:t>
            </a:r>
          </a:p>
          <a:p>
            <a:r>
              <a:rPr lang="en-US" sz="2400" dirty="0"/>
              <a:t>Remember that you deserve to be kind to yourself </a:t>
            </a:r>
          </a:p>
        </p:txBody>
      </p:sp>
      <p:grpSp>
        <p:nvGrpSpPr>
          <p:cNvPr id="4" name="Group 3"/>
          <p:cNvGrpSpPr/>
          <p:nvPr/>
        </p:nvGrpSpPr>
        <p:grpSpPr>
          <a:xfrm>
            <a:off x="-24617" y="0"/>
            <a:ext cx="726575" cy="6858000"/>
            <a:chOff x="-24617" y="0"/>
            <a:chExt cx="726575" cy="6858000"/>
          </a:xfrm>
        </p:grpSpPr>
        <p:sp>
          <p:nvSpPr>
            <p:cNvPr id="5" name="Rectangle 4"/>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9431863" y="6504039"/>
            <a:ext cx="2531806" cy="353961"/>
          </a:xfrm>
          <a:prstGeom prst="rect">
            <a:avLst/>
          </a:prstGeom>
          <a:solidFill>
            <a:srgbClr val="4380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831542"/>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529" y="267789"/>
            <a:ext cx="8229600" cy="1066800"/>
          </a:xfrm>
        </p:spPr>
        <p:txBody>
          <a:bodyPr>
            <a:normAutofit/>
          </a:bodyPr>
          <a:lstStyle/>
          <a:p>
            <a:r>
              <a:rPr lang="en-US" sz="3600" b="1" dirty="0"/>
              <a:t>Summary </a:t>
            </a:r>
            <a:endParaRPr lang="en-US" sz="3600" b="1" dirty="0">
              <a:solidFill>
                <a:schemeClr val="tx1"/>
              </a:solidFill>
            </a:endParaRPr>
          </a:p>
        </p:txBody>
      </p:sp>
      <p:sp>
        <p:nvSpPr>
          <p:cNvPr id="3" name="Content Placeholder 2"/>
          <p:cNvSpPr>
            <a:spLocks noGrp="1"/>
          </p:cNvSpPr>
          <p:nvPr>
            <p:ph idx="1"/>
          </p:nvPr>
        </p:nvSpPr>
        <p:spPr>
          <a:xfrm>
            <a:off x="1401096" y="3149238"/>
            <a:ext cx="8229600" cy="3786051"/>
          </a:xfrm>
        </p:spPr>
        <p:txBody>
          <a:bodyPr>
            <a:normAutofit/>
          </a:bodyPr>
          <a:lstStyle/>
          <a:p>
            <a:pPr marL="82293" indent="0">
              <a:buNone/>
            </a:pPr>
            <a:r>
              <a:rPr lang="en-US" sz="2800" b="1" dirty="0"/>
              <a:t>Communicate Effectively:</a:t>
            </a:r>
          </a:p>
          <a:p>
            <a:pPr>
              <a:lnSpc>
                <a:spcPct val="100000"/>
              </a:lnSpc>
              <a:spcBef>
                <a:spcPts val="0"/>
              </a:spcBef>
            </a:pPr>
            <a:r>
              <a:rPr lang="en-US" sz="2400" dirty="0"/>
              <a:t>Listen</a:t>
            </a:r>
          </a:p>
          <a:p>
            <a:pPr>
              <a:lnSpc>
                <a:spcPct val="100000"/>
              </a:lnSpc>
              <a:spcBef>
                <a:spcPts val="0"/>
              </a:spcBef>
            </a:pPr>
            <a:r>
              <a:rPr lang="en-US" sz="2400" dirty="0"/>
              <a:t>Restate</a:t>
            </a:r>
          </a:p>
          <a:p>
            <a:pPr>
              <a:lnSpc>
                <a:spcPct val="100000"/>
              </a:lnSpc>
              <a:spcBef>
                <a:spcPts val="0"/>
              </a:spcBef>
            </a:pPr>
            <a:r>
              <a:rPr lang="en-US" sz="2400" dirty="0"/>
              <a:t>Be empathetic</a:t>
            </a:r>
          </a:p>
          <a:p>
            <a:pPr marL="82293" indent="0">
              <a:buNone/>
            </a:pPr>
            <a:endParaRPr lang="en-US" sz="1100" dirty="0"/>
          </a:p>
          <a:p>
            <a:pPr marL="82293" indent="0">
              <a:buNone/>
            </a:pPr>
            <a:r>
              <a:rPr lang="en-US" sz="2800" b="1" dirty="0"/>
              <a:t>Conflict Resolution:</a:t>
            </a:r>
          </a:p>
          <a:p>
            <a:pPr>
              <a:lnSpc>
                <a:spcPct val="100000"/>
              </a:lnSpc>
              <a:spcBef>
                <a:spcPts val="0"/>
              </a:spcBef>
            </a:pPr>
            <a:r>
              <a:rPr lang="en-US" sz="2400" dirty="0"/>
              <a:t>Define the problem</a:t>
            </a:r>
          </a:p>
          <a:p>
            <a:pPr>
              <a:lnSpc>
                <a:spcPct val="100000"/>
              </a:lnSpc>
              <a:spcBef>
                <a:spcPts val="0"/>
              </a:spcBef>
            </a:pPr>
            <a:r>
              <a:rPr lang="en-US" sz="2400" dirty="0"/>
              <a:t>Identify points of agreement</a:t>
            </a:r>
          </a:p>
          <a:p>
            <a:pPr>
              <a:lnSpc>
                <a:spcPct val="100000"/>
              </a:lnSpc>
              <a:spcBef>
                <a:spcPts val="0"/>
              </a:spcBef>
            </a:pPr>
            <a:r>
              <a:rPr lang="en-US" sz="2400" dirty="0"/>
              <a:t>Know your limits with compromise</a:t>
            </a:r>
          </a:p>
        </p:txBody>
      </p:sp>
      <p:grpSp>
        <p:nvGrpSpPr>
          <p:cNvPr id="5" name="Group 4"/>
          <p:cNvGrpSpPr/>
          <p:nvPr/>
        </p:nvGrpSpPr>
        <p:grpSpPr>
          <a:xfrm>
            <a:off x="-24617" y="0"/>
            <a:ext cx="726575" cy="6858000"/>
            <a:chOff x="-24617" y="0"/>
            <a:chExt cx="726575" cy="6858000"/>
          </a:xfrm>
        </p:grpSpPr>
        <p:sp>
          <p:nvSpPr>
            <p:cNvPr id="6" name="Rectangle 5"/>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812" t="-7220" r="812" b="7220"/>
          <a:stretch/>
        </p:blipFill>
        <p:spPr>
          <a:xfrm>
            <a:off x="6907161" y="2772697"/>
            <a:ext cx="5447071" cy="4085303"/>
          </a:xfrm>
          <a:prstGeom prst="rect">
            <a:avLst/>
          </a:prstGeom>
        </p:spPr>
      </p:pic>
      <p:sp>
        <p:nvSpPr>
          <p:cNvPr id="11" name="TextBox 10"/>
          <p:cNvSpPr txBox="1"/>
          <p:nvPr/>
        </p:nvSpPr>
        <p:spPr>
          <a:xfrm>
            <a:off x="1401096" y="1334589"/>
            <a:ext cx="5827088" cy="1631216"/>
          </a:xfrm>
          <a:prstGeom prst="rect">
            <a:avLst/>
          </a:prstGeom>
          <a:noFill/>
        </p:spPr>
        <p:txBody>
          <a:bodyPr wrap="square" rtlCol="0">
            <a:spAutoFit/>
          </a:bodyPr>
          <a:lstStyle/>
          <a:p>
            <a:r>
              <a:rPr lang="en-US" sz="2800" b="1" dirty="0"/>
              <a:t>Relationship</a:t>
            </a:r>
            <a:r>
              <a:rPr lang="en-US" sz="2400" b="1" dirty="0"/>
              <a:t>: </a:t>
            </a:r>
          </a:p>
          <a:p>
            <a:r>
              <a:rPr lang="en-US" sz="2400" dirty="0"/>
              <a:t>The way in which two or more concepts, objects, or people are connected, or the state of being connected </a:t>
            </a:r>
            <a:endParaRPr lang="en-US" sz="2000" dirty="0"/>
          </a:p>
        </p:txBody>
      </p:sp>
    </p:spTree>
    <p:extLst>
      <p:ext uri="{BB962C8B-B14F-4D97-AF65-F5344CB8AC3E}">
        <p14:creationId xmlns:p14="http://schemas.microsoft.com/office/powerpoint/2010/main" val="95618543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8)">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62284" y="0"/>
            <a:ext cx="7929716" cy="52322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058101" y="2189714"/>
            <a:ext cx="8733503" cy="3247043"/>
          </a:xfrm>
          <a:prstGeom prst="rect">
            <a:avLst/>
          </a:prstGeom>
          <a:noFill/>
        </p:spPr>
        <p:txBody>
          <a:bodyPr wrap="square" rtlCol="0">
            <a:spAutoFit/>
          </a:bodyPr>
          <a:lstStyle/>
          <a:p>
            <a:pPr algn="ctr"/>
            <a:r>
              <a:rPr lang="en-US" sz="3200" dirty="0"/>
              <a:t>Any kind of abuse is </a:t>
            </a:r>
            <a:r>
              <a:rPr lang="en-US" sz="3200" b="1" dirty="0"/>
              <a:t>NOT</a:t>
            </a:r>
            <a:r>
              <a:rPr lang="en-US" sz="3200" dirty="0"/>
              <a:t> your fault.</a:t>
            </a:r>
          </a:p>
          <a:p>
            <a:pPr algn="ctr"/>
            <a:endParaRPr lang="en-US" sz="700" dirty="0"/>
          </a:p>
          <a:p>
            <a:pPr algn="ctr"/>
            <a:r>
              <a:rPr lang="en-US" sz="3200" dirty="0"/>
              <a:t>You should be free from fear, guilt and shame. </a:t>
            </a:r>
          </a:p>
          <a:p>
            <a:pPr algn="ctr"/>
            <a:endParaRPr lang="en-US" dirty="0"/>
          </a:p>
          <a:p>
            <a:pPr algn="ctr"/>
            <a:r>
              <a:rPr lang="en-US" sz="4400" b="1" u="sng" dirty="0"/>
              <a:t>You Should Always Be Safe.</a:t>
            </a:r>
          </a:p>
          <a:p>
            <a:pPr algn="ctr"/>
            <a:r>
              <a:rPr lang="en-US" sz="1200" b="1" u="sng" dirty="0"/>
              <a:t>  </a:t>
            </a:r>
            <a:endParaRPr lang="en-US" sz="1100" b="1" u="sng" dirty="0"/>
          </a:p>
          <a:p>
            <a:pPr algn="ctr"/>
            <a:r>
              <a:rPr lang="en-US" sz="2800" dirty="0"/>
              <a:t>Healthy relationships are important</a:t>
            </a:r>
            <a:endParaRPr lang="en-US" sz="2400" dirty="0"/>
          </a:p>
        </p:txBody>
      </p:sp>
      <p:sp>
        <p:nvSpPr>
          <p:cNvPr id="4" name="TextBox 3"/>
          <p:cNvSpPr txBox="1"/>
          <p:nvPr/>
        </p:nvSpPr>
        <p:spPr>
          <a:xfrm>
            <a:off x="1928349" y="5830446"/>
            <a:ext cx="8733503" cy="523220"/>
          </a:xfrm>
          <a:prstGeom prst="rect">
            <a:avLst/>
          </a:prstGeom>
          <a:solidFill>
            <a:srgbClr val="FFC000"/>
          </a:solidFill>
        </p:spPr>
        <p:txBody>
          <a:bodyPr wrap="square" rtlCol="0">
            <a:spAutoFit/>
          </a:bodyPr>
          <a:lstStyle/>
          <a:p>
            <a:r>
              <a:rPr lang="en-US" sz="2800" b="1" dirty="0"/>
              <a:t>National Domestic Abuse Hotline 1-800-799-7233   </a:t>
            </a:r>
          </a:p>
        </p:txBody>
      </p:sp>
      <p:grpSp>
        <p:nvGrpSpPr>
          <p:cNvPr id="7" name="Group 6"/>
          <p:cNvGrpSpPr/>
          <p:nvPr/>
        </p:nvGrpSpPr>
        <p:grpSpPr>
          <a:xfrm>
            <a:off x="-24617" y="0"/>
            <a:ext cx="726575" cy="6858000"/>
            <a:chOff x="-24617" y="0"/>
            <a:chExt cx="726575" cy="6858000"/>
          </a:xfrm>
        </p:grpSpPr>
        <p:sp>
          <p:nvSpPr>
            <p:cNvPr id="8" name="Rectangle 7"/>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5151799"/>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1676401" y="2173184"/>
          <a:ext cx="8482013"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MIDTOWN HEALTH logo"/>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200" y="685801"/>
            <a:ext cx="4170218" cy="1318381"/>
          </a:xfrm>
          <a:prstGeom prst="rect">
            <a:avLst/>
          </a:prstGeom>
          <a:noFill/>
          <a:ln>
            <a:noFill/>
          </a:ln>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1252411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graphicEl>
                                              <a:dgm id="{E651469B-89E4-4739-BB79-B068DC6FB152}"/>
                                            </p:graphicEl>
                                          </p:spTgt>
                                        </p:tgtEl>
                                        <p:attrNameLst>
                                          <p:attrName>style.visibility</p:attrName>
                                        </p:attrNameLst>
                                      </p:cBhvr>
                                      <p:to>
                                        <p:strVal val="visible"/>
                                      </p:to>
                                    </p:set>
                                    <p:anim calcmode="lin" valueType="num">
                                      <p:cBhvr additive="base">
                                        <p:cTn id="7" dur="2000" fill="hold"/>
                                        <p:tgtEl>
                                          <p:spTgt spid="4">
                                            <p:graphicEl>
                                              <a:dgm id="{E651469B-89E4-4739-BB79-B068DC6FB152}"/>
                                            </p:graphic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graphicEl>
                                              <a:dgm id="{E651469B-89E4-4739-BB79-B068DC6FB152}"/>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BCFD9748-208E-40D9-A929-22A4077ACBB4}"/>
                                            </p:graphicEl>
                                          </p:spTgt>
                                        </p:tgtEl>
                                        <p:attrNameLst>
                                          <p:attrName>style.visibility</p:attrName>
                                        </p:attrNameLst>
                                      </p:cBhvr>
                                      <p:to>
                                        <p:strVal val="visible"/>
                                      </p:to>
                                    </p:set>
                                    <p:anim calcmode="lin" valueType="num">
                                      <p:cBhvr additive="base">
                                        <p:cTn id="11" dur="2000" fill="hold"/>
                                        <p:tgtEl>
                                          <p:spTgt spid="4">
                                            <p:graphicEl>
                                              <a:dgm id="{BCFD9748-208E-40D9-A929-22A4077ACBB4}"/>
                                            </p:graphicEl>
                                          </p:spTgt>
                                        </p:tgtEl>
                                        <p:attrNameLst>
                                          <p:attrName>ppt_x</p:attrName>
                                        </p:attrNameLst>
                                      </p:cBhvr>
                                      <p:tavLst>
                                        <p:tav tm="0">
                                          <p:val>
                                            <p:strVal val="#ppt_x"/>
                                          </p:val>
                                        </p:tav>
                                        <p:tav tm="100000">
                                          <p:val>
                                            <p:strVal val="#ppt_x"/>
                                          </p:val>
                                        </p:tav>
                                      </p:tavLst>
                                    </p:anim>
                                    <p:anim calcmode="lin" valueType="num">
                                      <p:cBhvr additive="base">
                                        <p:cTn id="12" dur="2000" fill="hold"/>
                                        <p:tgtEl>
                                          <p:spTgt spid="4">
                                            <p:graphicEl>
                                              <a:dgm id="{BCFD9748-208E-40D9-A929-22A4077ACBB4}"/>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C89A2241-7B59-4B19-BD26-9621C3C90FC2}"/>
                                            </p:graphicEl>
                                          </p:spTgt>
                                        </p:tgtEl>
                                        <p:attrNameLst>
                                          <p:attrName>style.visibility</p:attrName>
                                        </p:attrNameLst>
                                      </p:cBhvr>
                                      <p:to>
                                        <p:strVal val="visible"/>
                                      </p:to>
                                    </p:set>
                                    <p:anim calcmode="lin" valueType="num">
                                      <p:cBhvr additive="base">
                                        <p:cTn id="17" dur="2000" fill="hold"/>
                                        <p:tgtEl>
                                          <p:spTgt spid="4">
                                            <p:graphicEl>
                                              <a:dgm id="{C89A2241-7B59-4B19-BD26-9621C3C90FC2}"/>
                                            </p:graphicEl>
                                          </p:spTgt>
                                        </p:tgtEl>
                                        <p:attrNameLst>
                                          <p:attrName>ppt_x</p:attrName>
                                        </p:attrNameLst>
                                      </p:cBhvr>
                                      <p:tavLst>
                                        <p:tav tm="0">
                                          <p:val>
                                            <p:strVal val="#ppt_x"/>
                                          </p:val>
                                        </p:tav>
                                        <p:tav tm="100000">
                                          <p:val>
                                            <p:strVal val="#ppt_x"/>
                                          </p:val>
                                        </p:tav>
                                      </p:tavLst>
                                    </p:anim>
                                    <p:anim calcmode="lin" valueType="num">
                                      <p:cBhvr additive="base">
                                        <p:cTn id="18" dur="2000" fill="hold"/>
                                        <p:tgtEl>
                                          <p:spTgt spid="4">
                                            <p:graphicEl>
                                              <a:dgm id="{C89A2241-7B59-4B19-BD26-9621C3C90FC2}"/>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graphicEl>
                                              <a:dgm id="{098E29C8-E049-4E5B-BF7D-84B8E27B781B}"/>
                                            </p:graphicEl>
                                          </p:spTgt>
                                        </p:tgtEl>
                                        <p:attrNameLst>
                                          <p:attrName>style.visibility</p:attrName>
                                        </p:attrNameLst>
                                      </p:cBhvr>
                                      <p:to>
                                        <p:strVal val="visible"/>
                                      </p:to>
                                    </p:set>
                                    <p:anim calcmode="lin" valueType="num">
                                      <p:cBhvr additive="base">
                                        <p:cTn id="21" dur="2000" fill="hold"/>
                                        <p:tgtEl>
                                          <p:spTgt spid="4">
                                            <p:graphicEl>
                                              <a:dgm id="{098E29C8-E049-4E5B-BF7D-84B8E27B781B}"/>
                                            </p:graphicEl>
                                          </p:spTgt>
                                        </p:tgtEl>
                                        <p:attrNameLst>
                                          <p:attrName>ppt_x</p:attrName>
                                        </p:attrNameLst>
                                      </p:cBhvr>
                                      <p:tavLst>
                                        <p:tav tm="0">
                                          <p:val>
                                            <p:strVal val="#ppt_x"/>
                                          </p:val>
                                        </p:tav>
                                        <p:tav tm="100000">
                                          <p:val>
                                            <p:strVal val="#ppt_x"/>
                                          </p:val>
                                        </p:tav>
                                      </p:tavLst>
                                    </p:anim>
                                    <p:anim calcmode="lin" valueType="num">
                                      <p:cBhvr additive="base">
                                        <p:cTn id="22" dur="2000" fill="hold"/>
                                        <p:tgtEl>
                                          <p:spTgt spid="4">
                                            <p:graphicEl>
                                              <a:dgm id="{098E29C8-E049-4E5B-BF7D-84B8E27B781B}"/>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graphicEl>
                                              <a:dgm id="{1A803B46-81BC-4F05-8C57-FA34ACD0C4E8}"/>
                                            </p:graphicEl>
                                          </p:spTgt>
                                        </p:tgtEl>
                                        <p:attrNameLst>
                                          <p:attrName>style.visibility</p:attrName>
                                        </p:attrNameLst>
                                      </p:cBhvr>
                                      <p:to>
                                        <p:strVal val="visible"/>
                                      </p:to>
                                    </p:set>
                                    <p:anim calcmode="lin" valueType="num">
                                      <p:cBhvr additive="base">
                                        <p:cTn id="27" dur="2000" fill="hold"/>
                                        <p:tgtEl>
                                          <p:spTgt spid="4">
                                            <p:graphicEl>
                                              <a:dgm id="{1A803B46-81BC-4F05-8C57-FA34ACD0C4E8}"/>
                                            </p:graphicEl>
                                          </p:spTgt>
                                        </p:tgtEl>
                                        <p:attrNameLst>
                                          <p:attrName>ppt_x</p:attrName>
                                        </p:attrNameLst>
                                      </p:cBhvr>
                                      <p:tavLst>
                                        <p:tav tm="0">
                                          <p:val>
                                            <p:strVal val="#ppt_x"/>
                                          </p:val>
                                        </p:tav>
                                        <p:tav tm="100000">
                                          <p:val>
                                            <p:strVal val="#ppt_x"/>
                                          </p:val>
                                        </p:tav>
                                      </p:tavLst>
                                    </p:anim>
                                    <p:anim calcmode="lin" valueType="num">
                                      <p:cBhvr additive="base">
                                        <p:cTn id="28" dur="2000" fill="hold"/>
                                        <p:tgtEl>
                                          <p:spTgt spid="4">
                                            <p:graphicEl>
                                              <a:dgm id="{1A803B46-81BC-4F05-8C57-FA34ACD0C4E8}"/>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graphicEl>
                                              <a:dgm id="{04B4B9E7-A9AB-46F1-A59A-46E68C5B8C14}"/>
                                            </p:graphicEl>
                                          </p:spTgt>
                                        </p:tgtEl>
                                        <p:attrNameLst>
                                          <p:attrName>style.visibility</p:attrName>
                                        </p:attrNameLst>
                                      </p:cBhvr>
                                      <p:to>
                                        <p:strVal val="visible"/>
                                      </p:to>
                                    </p:set>
                                    <p:anim calcmode="lin" valueType="num">
                                      <p:cBhvr additive="base">
                                        <p:cTn id="31" dur="2000" fill="hold"/>
                                        <p:tgtEl>
                                          <p:spTgt spid="4">
                                            <p:graphicEl>
                                              <a:dgm id="{04B4B9E7-A9AB-46F1-A59A-46E68C5B8C14}"/>
                                            </p:graphicEl>
                                          </p:spTgt>
                                        </p:tgtEl>
                                        <p:attrNameLst>
                                          <p:attrName>ppt_x</p:attrName>
                                        </p:attrNameLst>
                                      </p:cBhvr>
                                      <p:tavLst>
                                        <p:tav tm="0">
                                          <p:val>
                                            <p:strVal val="#ppt_x"/>
                                          </p:val>
                                        </p:tav>
                                        <p:tav tm="100000">
                                          <p:val>
                                            <p:strVal val="#ppt_x"/>
                                          </p:val>
                                        </p:tav>
                                      </p:tavLst>
                                    </p:anim>
                                    <p:anim calcmode="lin" valueType="num">
                                      <p:cBhvr additive="base">
                                        <p:cTn id="32" dur="2000" fill="hold"/>
                                        <p:tgtEl>
                                          <p:spTgt spid="4">
                                            <p:graphicEl>
                                              <a:dgm id="{04B4B9E7-A9AB-46F1-A59A-46E68C5B8C1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26558-F63C-04FF-6769-38C25ED70B54}"/>
              </a:ext>
            </a:extLst>
          </p:cNvPr>
          <p:cNvSpPr>
            <a:spLocks noGrp="1"/>
          </p:cNvSpPr>
          <p:nvPr>
            <p:ph type="title"/>
          </p:nvPr>
        </p:nvSpPr>
        <p:spPr>
          <a:xfrm>
            <a:off x="892629" y="927799"/>
            <a:ext cx="4278085" cy="877824"/>
          </a:xfrm>
        </p:spPr>
        <p:txBody>
          <a:bodyPr>
            <a:normAutofit/>
          </a:bodyPr>
          <a:lstStyle/>
          <a:p>
            <a:r>
              <a:rPr lang="en-US" sz="5000" dirty="0"/>
              <a:t>Post Survey</a:t>
            </a:r>
          </a:p>
        </p:txBody>
      </p:sp>
      <p:sp>
        <p:nvSpPr>
          <p:cNvPr id="3" name="Text Placeholder 2">
            <a:extLst>
              <a:ext uri="{FF2B5EF4-FFF2-40B4-BE49-F238E27FC236}">
                <a16:creationId xmlns:a16="http://schemas.microsoft.com/office/drawing/2014/main" id="{8E5BE3E8-537A-66E8-E07E-ABBF67752C36}"/>
              </a:ext>
            </a:extLst>
          </p:cNvPr>
          <p:cNvSpPr>
            <a:spLocks noGrp="1"/>
          </p:cNvSpPr>
          <p:nvPr>
            <p:ph type="body" idx="2"/>
          </p:nvPr>
        </p:nvSpPr>
        <p:spPr>
          <a:xfrm>
            <a:off x="2264229" y="2163127"/>
            <a:ext cx="7162800" cy="645387"/>
          </a:xfrm>
        </p:spPr>
        <p:txBody>
          <a:bodyPr>
            <a:normAutofit/>
          </a:bodyPr>
          <a:lstStyle/>
          <a:p>
            <a:r>
              <a:rPr lang="en-US" sz="2400" dirty="0">
                <a:hlinkClick r:id="rId2"/>
              </a:rPr>
              <a:t>https://www.surveymonkey.com/r/YCHPL9V</a:t>
            </a:r>
            <a:endParaRPr lang="en-US" sz="2400" dirty="0"/>
          </a:p>
          <a:p>
            <a:endParaRPr lang="en-US" sz="2400" dirty="0"/>
          </a:p>
        </p:txBody>
      </p:sp>
      <p:pic>
        <p:nvPicPr>
          <p:cNvPr id="5" name="Picture 4">
            <a:extLst>
              <a:ext uri="{FF2B5EF4-FFF2-40B4-BE49-F238E27FC236}">
                <a16:creationId xmlns:a16="http://schemas.microsoft.com/office/drawing/2014/main" id="{A33D3AF1-9937-0E72-FA16-BCA7DE17389C}"/>
              </a:ext>
            </a:extLst>
          </p:cNvPr>
          <p:cNvPicPr>
            <a:picLocks noChangeAspect="1"/>
          </p:cNvPicPr>
          <p:nvPr/>
        </p:nvPicPr>
        <p:blipFill>
          <a:blip r:embed="rId3"/>
          <a:stretch>
            <a:fillRect/>
          </a:stretch>
        </p:blipFill>
        <p:spPr>
          <a:xfrm>
            <a:off x="4365171" y="3254829"/>
            <a:ext cx="2438400" cy="2438400"/>
          </a:xfrm>
          <a:prstGeom prst="rect">
            <a:avLst/>
          </a:prstGeom>
        </p:spPr>
      </p:pic>
    </p:spTree>
    <p:extLst>
      <p:ext uri="{BB962C8B-B14F-4D97-AF65-F5344CB8AC3E}">
        <p14:creationId xmlns:p14="http://schemas.microsoft.com/office/powerpoint/2010/main" val="11566488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6645810" y="1929342"/>
            <a:ext cx="4511040" cy="2255276"/>
          </a:xfrm>
        </p:spPr>
        <p:txBody>
          <a:bodyPr anchor="t">
            <a:normAutofit/>
          </a:bodyPr>
          <a:lstStyle/>
          <a:p>
            <a:pPr algn="ctr"/>
            <a:r>
              <a:rPr lang="en-US" altLang="en-US" sz="5400" b="1" dirty="0">
                <a:latin typeface="+mn-lt"/>
              </a:rPr>
              <a:t>Thank you!</a:t>
            </a:r>
            <a:br>
              <a:rPr lang="en-US" altLang="en-US" sz="5400" b="1" dirty="0">
                <a:latin typeface="+mn-lt"/>
              </a:rPr>
            </a:br>
            <a:r>
              <a:rPr lang="en-US" altLang="en-US" sz="5400" dirty="0">
                <a:latin typeface="+mn-lt"/>
              </a:rPr>
              <a:t>Questions?</a:t>
            </a:r>
            <a:br>
              <a:rPr lang="en-US" altLang="en-US" b="1" dirty="0">
                <a:latin typeface="+mn-lt"/>
              </a:rPr>
            </a:br>
            <a:endParaRPr lang="ru-RU" altLang="en-US" sz="2000" dirty="0">
              <a:latin typeface="+mn-lt"/>
            </a:endParaRPr>
          </a:p>
        </p:txBody>
      </p:sp>
      <p:sp>
        <p:nvSpPr>
          <p:cNvPr id="4" name="Text Placeholder 3"/>
          <p:cNvSpPr>
            <a:spLocks noGrp="1"/>
          </p:cNvSpPr>
          <p:nvPr>
            <p:ph type="body" idx="2"/>
          </p:nvPr>
        </p:nvSpPr>
        <p:spPr>
          <a:xfrm>
            <a:off x="7031164" y="4049485"/>
            <a:ext cx="4125686" cy="1099457"/>
          </a:xfrm>
        </p:spPr>
        <p:txBody>
          <a:bodyPr>
            <a:normAutofit/>
          </a:bodyPr>
          <a:lstStyle/>
          <a:p>
            <a:r>
              <a:rPr lang="en-US" sz="2000" dirty="0"/>
              <a:t>Amy Pinkston LPN,</a:t>
            </a:r>
          </a:p>
          <a:p>
            <a:r>
              <a:rPr lang="en-US" sz="2000" dirty="0"/>
              <a:t>Health Programs Manager</a:t>
            </a:r>
          </a:p>
          <a:p>
            <a:r>
              <a:rPr lang="en-US" sz="2000" dirty="0">
                <a:hlinkClick r:id="rId3"/>
              </a:rPr>
              <a:t>apinkston@midtownhealthne.org</a:t>
            </a:r>
            <a:endParaRPr lang="en-US" sz="2000" dirty="0"/>
          </a:p>
          <a:p>
            <a:endParaRPr lang="en-US" sz="2000" dirty="0"/>
          </a:p>
        </p:txBody>
      </p:sp>
      <p:pic>
        <p:nvPicPr>
          <p:cNvPr id="3076" name="Picture 4" descr="Midtown Health Ce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508" y="1376290"/>
            <a:ext cx="4583697" cy="1680690"/>
          </a:xfrm>
          <a:prstGeom prst="rect">
            <a:avLst/>
          </a:prstGeom>
          <a:extLst>
            <a:ext uri="{909E8E84-426E-40DD-AFC4-6F175D3DCCD1}">
              <a14:hiddenFill xmlns:a14="http://schemas.microsoft.com/office/drawing/2010/main">
                <a:solidFill>
                  <a:srgbClr val="FFFFFF"/>
                </a:solidFill>
              </a14:hiddenFill>
            </a:ext>
          </a:extLst>
        </p:spPr>
      </p:pic>
      <p:pic>
        <p:nvPicPr>
          <p:cNvPr id="7" name="Picture 6" descr="S:\Administration\Marketing and Outreach\Images\Clinic Pictures\Midtown\Midtown Enteran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508" y="3357246"/>
            <a:ext cx="4583697" cy="286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526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5770" y="692495"/>
            <a:ext cx="7704305" cy="1165718"/>
          </a:xfrm>
        </p:spPr>
        <p:txBody>
          <a:bodyPr>
            <a:noAutofit/>
          </a:bodyPr>
          <a:lstStyle/>
          <a:p>
            <a:r>
              <a:rPr lang="en-US" altLang="en-US" sz="3200" b="1" dirty="0">
                <a:solidFill>
                  <a:schemeClr val="tx1"/>
                </a:solidFill>
                <a:latin typeface="+mn-lt"/>
              </a:rPr>
              <a:t>Reproductive Health Services and</a:t>
            </a:r>
            <a:br>
              <a:rPr lang="en-US" altLang="en-US" sz="3200" b="1" dirty="0">
                <a:solidFill>
                  <a:schemeClr val="tx1"/>
                </a:solidFill>
                <a:latin typeface="+mn-lt"/>
              </a:rPr>
            </a:br>
            <a:r>
              <a:rPr lang="en-US" altLang="en-US" sz="3200" b="1" dirty="0">
                <a:solidFill>
                  <a:schemeClr val="tx1"/>
                </a:solidFill>
                <a:latin typeface="+mn-lt"/>
              </a:rPr>
              <a:t>Family Planning Priorities</a:t>
            </a:r>
            <a:endParaRPr lang="en-US" sz="3200" b="1" dirty="0">
              <a:solidFill>
                <a:schemeClr val="tx1"/>
              </a:solidFill>
              <a:latin typeface="+mn-lt"/>
            </a:endParaRPr>
          </a:p>
        </p:txBody>
      </p:sp>
      <p:sp>
        <p:nvSpPr>
          <p:cNvPr id="4" name="Rectangle 3"/>
          <p:cNvSpPr txBox="1">
            <a:spLocks noChangeArrowheads="1"/>
          </p:cNvSpPr>
          <p:nvPr/>
        </p:nvSpPr>
        <p:spPr bwMode="auto">
          <a:xfrm>
            <a:off x="1073284" y="1731983"/>
            <a:ext cx="9996791" cy="4645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marR="0" lvl="1"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0" i="0" u="none" strike="noStrike" kern="0" cap="none" spc="0" normalizeH="0" baseline="0" noProof="0" dirty="0">
              <a:ln>
                <a:noFill/>
              </a:ln>
              <a:solidFill>
                <a:prstClr val="black"/>
              </a:solidFill>
              <a:effectLst/>
              <a:uLnTx/>
              <a:uFillTx/>
              <a:latin typeface="Georgia"/>
              <a:ea typeface="굴림" charset="-127"/>
              <a:cs typeface="+mn-cs"/>
            </a:endParaRPr>
          </a:p>
          <a:p>
            <a:pPr marL="457200" marR="0" lvl="1" indent="0" algn="ctr" defTabSz="914400" rtl="0" eaLnBrk="1" fontAlgn="base" latinLnBrk="0" hangingPunct="1">
              <a:lnSpc>
                <a:spcPct val="100000"/>
              </a:lnSpc>
              <a:spcBef>
                <a:spcPct val="20000"/>
              </a:spcBef>
              <a:spcAft>
                <a:spcPct val="0"/>
              </a:spcAft>
              <a:buClrTx/>
              <a:buSzTx/>
              <a:buFontTx/>
              <a:buNone/>
              <a:tabLst/>
              <a:defRPr/>
            </a:pPr>
            <a:r>
              <a:rPr kumimoji="0" lang="en-US" altLang="en-US" b="0" i="0" u="none" strike="noStrike" kern="0" cap="none" spc="0" normalizeH="0" baseline="0" noProof="0" dirty="0">
                <a:ln>
                  <a:noFill/>
                </a:ln>
                <a:solidFill>
                  <a:prstClr val="black"/>
                </a:solidFill>
                <a:effectLst/>
                <a:uLnTx/>
                <a:uFillTx/>
                <a:latin typeface="Georgia"/>
                <a:ea typeface="굴림" charset="-127"/>
                <a:cs typeface="+mn-cs"/>
              </a:rPr>
              <a:t>Breast/Cervical Cancer Screening</a:t>
            </a:r>
          </a:p>
          <a:p>
            <a:pPr marL="457200" marR="0" lvl="1" indent="0" algn="ctr" defTabSz="914400" rtl="0" eaLnBrk="1" fontAlgn="base" latinLnBrk="0" hangingPunct="1">
              <a:lnSpc>
                <a:spcPct val="100000"/>
              </a:lnSpc>
              <a:spcBef>
                <a:spcPct val="20000"/>
              </a:spcBef>
              <a:spcAft>
                <a:spcPct val="0"/>
              </a:spcAft>
              <a:buClrTx/>
              <a:buSzTx/>
              <a:buFontTx/>
              <a:buNone/>
              <a:tabLst/>
              <a:defRPr/>
            </a:pPr>
            <a:r>
              <a:rPr kumimoji="0" lang="en-US" altLang="en-US" b="0" i="0" u="none" strike="noStrike" kern="0" cap="none" spc="0" normalizeH="0" baseline="0" noProof="0" dirty="0">
                <a:ln>
                  <a:noFill/>
                </a:ln>
                <a:solidFill>
                  <a:prstClr val="black"/>
                </a:solidFill>
                <a:effectLst/>
                <a:uLnTx/>
                <a:uFillTx/>
                <a:latin typeface="Georgia"/>
                <a:ea typeface="굴림" charset="-127"/>
                <a:cs typeface="+mn-cs"/>
              </a:rPr>
              <a:t>STI Testing/Treatment</a:t>
            </a:r>
          </a:p>
          <a:p>
            <a:pPr marL="457200" marR="0" lvl="1" indent="0" algn="ctr" defTabSz="914400" rtl="0" eaLnBrk="1" fontAlgn="base" latinLnBrk="0" hangingPunct="1">
              <a:lnSpc>
                <a:spcPct val="100000"/>
              </a:lnSpc>
              <a:spcBef>
                <a:spcPct val="20000"/>
              </a:spcBef>
              <a:spcAft>
                <a:spcPct val="0"/>
              </a:spcAft>
              <a:buClrTx/>
              <a:buSzTx/>
              <a:buFontTx/>
              <a:buNone/>
              <a:tabLst/>
              <a:defRPr/>
            </a:pPr>
            <a:r>
              <a:rPr kumimoji="0" lang="en-US" altLang="en-US" b="0" i="0" u="none" strike="noStrike" kern="0" cap="none" spc="0" normalizeH="0" baseline="0" noProof="0" dirty="0">
                <a:ln>
                  <a:noFill/>
                </a:ln>
                <a:solidFill>
                  <a:prstClr val="black"/>
                </a:solidFill>
                <a:effectLst/>
                <a:uLnTx/>
                <a:uFillTx/>
                <a:latin typeface="Georgia"/>
                <a:ea typeface="굴림" charset="-127"/>
                <a:cs typeface="+mn-cs"/>
              </a:rPr>
              <a:t>Contraceptives</a:t>
            </a:r>
          </a:p>
          <a:p>
            <a:pPr marL="457200" marR="0" lvl="1" indent="0" algn="ctr" defTabSz="914400" rtl="0" eaLnBrk="1" fontAlgn="base" latinLnBrk="0" hangingPunct="1">
              <a:lnSpc>
                <a:spcPct val="100000"/>
              </a:lnSpc>
              <a:spcBef>
                <a:spcPct val="20000"/>
              </a:spcBef>
              <a:spcAft>
                <a:spcPct val="0"/>
              </a:spcAft>
              <a:buClrTx/>
              <a:buSzTx/>
              <a:buFontTx/>
              <a:buNone/>
              <a:tabLst/>
              <a:defRPr/>
            </a:pPr>
            <a:r>
              <a:rPr kumimoji="0" lang="en-US" altLang="en-US" b="0" i="0" u="none" strike="noStrike" kern="0" cap="none" spc="0" normalizeH="0" baseline="0" noProof="0" dirty="0">
                <a:ln>
                  <a:noFill/>
                </a:ln>
                <a:solidFill>
                  <a:prstClr val="black"/>
                </a:solidFill>
                <a:effectLst/>
                <a:uLnTx/>
                <a:uFillTx/>
                <a:latin typeface="Georgia"/>
                <a:ea typeface="굴림" charset="-127"/>
                <a:cs typeface="+mn-cs"/>
              </a:rPr>
              <a:t>Pregnancy Testing</a:t>
            </a:r>
          </a:p>
          <a:p>
            <a:pPr marL="457200" marR="0" lvl="1" indent="0" algn="ctr" defTabSz="914400" rtl="0" eaLnBrk="1" fontAlgn="base" latinLnBrk="0" hangingPunct="1">
              <a:lnSpc>
                <a:spcPct val="100000"/>
              </a:lnSpc>
              <a:spcBef>
                <a:spcPct val="20000"/>
              </a:spcBef>
              <a:spcAft>
                <a:spcPct val="0"/>
              </a:spcAft>
              <a:buClrTx/>
              <a:buSzTx/>
              <a:buFontTx/>
              <a:buNone/>
              <a:tabLst/>
              <a:defRPr/>
            </a:pPr>
            <a:r>
              <a:rPr kumimoji="0" lang="en-US" altLang="en-US" b="0" i="0" u="none" strike="noStrike" kern="0" cap="none" spc="0" normalizeH="0" baseline="0" noProof="0" dirty="0">
                <a:ln>
                  <a:noFill/>
                </a:ln>
                <a:solidFill>
                  <a:prstClr val="black"/>
                </a:solidFill>
                <a:effectLst/>
                <a:uLnTx/>
                <a:uFillTx/>
                <a:latin typeface="Georgia"/>
                <a:ea typeface="굴림" charset="-127"/>
                <a:cs typeface="+mn-cs"/>
              </a:rPr>
              <a:t>Infertility Services</a:t>
            </a:r>
          </a:p>
          <a:p>
            <a:pPr marL="457200" marR="0" lvl="1" indent="0" algn="ctr" defTabSz="914400" rtl="0" eaLnBrk="1" fontAlgn="base" latinLnBrk="0" hangingPunct="1">
              <a:lnSpc>
                <a:spcPct val="100000"/>
              </a:lnSpc>
              <a:spcBef>
                <a:spcPct val="20000"/>
              </a:spcBef>
              <a:spcAft>
                <a:spcPct val="0"/>
              </a:spcAft>
              <a:buClrTx/>
              <a:buSzTx/>
              <a:buFontTx/>
              <a:buNone/>
              <a:tabLst/>
              <a:defRPr/>
            </a:pPr>
            <a:r>
              <a:rPr kumimoji="0" lang="en-US" altLang="en-US" b="0" i="0" u="none" strike="noStrike" kern="0" cap="none" spc="0" normalizeH="0" baseline="0" noProof="0" dirty="0">
                <a:ln>
                  <a:noFill/>
                </a:ln>
                <a:solidFill>
                  <a:prstClr val="black"/>
                </a:solidFill>
                <a:effectLst/>
                <a:uLnTx/>
                <a:uFillTx/>
                <a:latin typeface="Georgia"/>
                <a:ea typeface="굴림" charset="-127"/>
                <a:cs typeface="+mn-cs"/>
              </a:rPr>
              <a:t>Prenatal Care</a:t>
            </a:r>
          </a:p>
          <a:p>
            <a:pPr marL="457200" marR="0" lvl="1" indent="0" algn="ctr" defTabSz="914400" rtl="0" eaLnBrk="1" fontAlgn="base" latinLnBrk="0" hangingPunct="1">
              <a:lnSpc>
                <a:spcPct val="100000"/>
              </a:lnSpc>
              <a:spcBef>
                <a:spcPct val="20000"/>
              </a:spcBef>
              <a:spcAft>
                <a:spcPct val="0"/>
              </a:spcAft>
              <a:buClrTx/>
              <a:buSzTx/>
              <a:buFontTx/>
              <a:buNone/>
              <a:tabLst/>
              <a:defRPr/>
            </a:pPr>
            <a:r>
              <a:rPr kumimoji="0" lang="en-US" altLang="en-US" b="0" i="0" u="none" strike="noStrike" kern="0" cap="none" spc="0" normalizeH="0" baseline="0" noProof="0" dirty="0">
                <a:ln>
                  <a:noFill/>
                </a:ln>
                <a:solidFill>
                  <a:prstClr val="black"/>
                </a:solidFill>
                <a:effectLst/>
                <a:uLnTx/>
                <a:uFillTx/>
                <a:latin typeface="Georgia"/>
                <a:ea typeface="굴림" charset="-127"/>
                <a:cs typeface="+mn-cs"/>
              </a:rPr>
              <a:t>Services for minors</a:t>
            </a:r>
          </a:p>
          <a:p>
            <a:pPr marL="457200" marR="0" lvl="1"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0" i="0" u="none" strike="noStrike" kern="0" cap="none" spc="0" normalizeH="0" baseline="0" noProof="0" dirty="0">
              <a:ln>
                <a:noFill/>
              </a:ln>
              <a:solidFill>
                <a:prstClr val="black"/>
              </a:solidFill>
              <a:effectLst/>
              <a:uLnTx/>
              <a:uFillTx/>
              <a:latin typeface="Georgia"/>
              <a:ea typeface="굴림" charset="-127"/>
              <a:cs typeface="+mn-cs"/>
            </a:endParaRPr>
          </a:p>
          <a:p>
            <a:pPr marL="457200" marR="0" lvl="1" indent="0" algn="ctr" defTabSz="914400" rtl="0" eaLnBrk="1" fontAlgn="base" latinLnBrk="0" hangingPunct="1">
              <a:lnSpc>
                <a:spcPct val="100000"/>
              </a:lnSpc>
              <a:spcBef>
                <a:spcPct val="20000"/>
              </a:spcBef>
              <a:spcAft>
                <a:spcPct val="0"/>
              </a:spcAft>
              <a:buClrTx/>
              <a:buSzTx/>
              <a:buFontTx/>
              <a:buNone/>
              <a:tabLst/>
              <a:defRPr/>
            </a:pPr>
            <a:r>
              <a:rPr kumimoji="0" lang="en-US" altLang="en-US" b="1" i="0" u="none" strike="noStrike" kern="0" cap="none" spc="0" normalizeH="0" baseline="0" noProof="0" dirty="0">
                <a:ln>
                  <a:noFill/>
                </a:ln>
                <a:solidFill>
                  <a:prstClr val="black"/>
                </a:solidFill>
                <a:effectLst/>
                <a:uLnTx/>
                <a:uFillTx/>
                <a:latin typeface="Georgia"/>
                <a:ea typeface="굴림" charset="-127"/>
                <a:cs typeface="+mn-cs"/>
              </a:rPr>
              <a:t>All Reproductive Health Services Are </a:t>
            </a:r>
            <a:r>
              <a:rPr kumimoji="0" lang="en-US" altLang="en-US" b="1" i="0" u="sng" strike="noStrike" kern="0" cap="none" spc="0" normalizeH="0" baseline="0" noProof="0" dirty="0">
                <a:ln>
                  <a:noFill/>
                </a:ln>
                <a:solidFill>
                  <a:prstClr val="black"/>
                </a:solidFill>
                <a:effectLst/>
                <a:uLnTx/>
                <a:uFillTx/>
                <a:latin typeface="Georgia"/>
                <a:ea typeface="굴림" charset="-127"/>
                <a:cs typeface="+mn-cs"/>
              </a:rPr>
              <a:t>Confidential</a:t>
            </a: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187" y="566265"/>
            <a:ext cx="2809488" cy="141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127739"/>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4615" y="1044315"/>
            <a:ext cx="3459480" cy="432435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7785" y="1021517"/>
            <a:ext cx="3477718" cy="4347148"/>
          </a:xfrm>
          <a:prstGeom prst="rect">
            <a:avLst/>
          </a:prstGeom>
        </p:spPr>
      </p:pic>
      <p:sp>
        <p:nvSpPr>
          <p:cNvPr id="6" name="TextBox 5"/>
          <p:cNvSpPr txBox="1"/>
          <p:nvPr/>
        </p:nvSpPr>
        <p:spPr>
          <a:xfrm>
            <a:off x="1831298" y="5648047"/>
            <a:ext cx="2666114" cy="369332"/>
          </a:xfrm>
          <a:prstGeom prst="rect">
            <a:avLst/>
          </a:prstGeom>
          <a:noFill/>
        </p:spPr>
        <p:txBody>
          <a:bodyPr wrap="none" rtlCol="0">
            <a:spAutoFit/>
          </a:bodyPr>
          <a:lstStyle/>
          <a:p>
            <a:r>
              <a:rPr lang="en-US" dirty="0"/>
              <a:t>Mary Smith, APRN- NP </a:t>
            </a:r>
          </a:p>
        </p:txBody>
      </p:sp>
      <p:sp>
        <p:nvSpPr>
          <p:cNvPr id="7" name="TextBox 6"/>
          <p:cNvSpPr txBox="1"/>
          <p:nvPr/>
        </p:nvSpPr>
        <p:spPr>
          <a:xfrm>
            <a:off x="7931063" y="5648047"/>
            <a:ext cx="2371162" cy="369332"/>
          </a:xfrm>
          <a:prstGeom prst="rect">
            <a:avLst/>
          </a:prstGeom>
          <a:noFill/>
        </p:spPr>
        <p:txBody>
          <a:bodyPr wrap="none" rtlCol="0">
            <a:spAutoFit/>
          </a:bodyPr>
          <a:lstStyle/>
          <a:p>
            <a:r>
              <a:rPr lang="en-US" dirty="0"/>
              <a:t>Kassidy Horst, APRN</a:t>
            </a:r>
          </a:p>
        </p:txBody>
      </p:sp>
    </p:spTree>
    <p:extLst>
      <p:ext uri="{BB962C8B-B14F-4D97-AF65-F5344CB8AC3E}">
        <p14:creationId xmlns:p14="http://schemas.microsoft.com/office/powerpoint/2010/main" val="2704060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000"/>
                            </p:stCondLst>
                            <p:childTnLst>
                              <p:par>
                                <p:cTn id="9" presetID="4"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ou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1430994" y="842451"/>
            <a:ext cx="9300453" cy="1534885"/>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pPr marL="82294"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rebuchet MS"/>
                <a:ea typeface="+mj-ea"/>
                <a:cs typeface="+mj-cs"/>
              </a:rPr>
              <a:t>The things we will be discussing are personal. They can make people feel uncomfortable.</a:t>
            </a:r>
          </a:p>
        </p:txBody>
      </p:sp>
      <p:sp>
        <p:nvSpPr>
          <p:cNvPr id="3" name="Subtitle 2"/>
          <p:cNvSpPr txBox="1">
            <a:spLocks/>
          </p:cNvSpPr>
          <p:nvPr/>
        </p:nvSpPr>
        <p:spPr>
          <a:xfrm>
            <a:off x="446661" y="2377336"/>
            <a:ext cx="11343262" cy="3158491"/>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82294" marR="0" lvl="0" indent="0" algn="l" defTabSz="914400" rtl="0" eaLnBrk="1" fontAlgn="auto" latinLnBrk="0" hangingPunct="1">
              <a:lnSpc>
                <a:spcPct val="100000"/>
              </a:lnSpc>
              <a:spcBef>
                <a:spcPts val="300"/>
              </a:spcBef>
              <a:spcAft>
                <a:spcPts val="0"/>
              </a:spcAft>
              <a:buClr>
                <a:srgbClr val="A04DA3"/>
              </a:buClr>
              <a:buSzTx/>
              <a:buFont typeface="Georgia"/>
              <a:buNone/>
              <a:tabLst/>
              <a:defRPr/>
            </a:pPr>
            <a:r>
              <a:rPr kumimoji="0" lang="en-US" sz="3600" b="1" i="0" u="sng" strike="noStrike" kern="1200" cap="none" spc="0" normalizeH="0" baseline="0" noProof="0" dirty="0">
                <a:ln>
                  <a:noFill/>
                </a:ln>
                <a:solidFill>
                  <a:prstClr val="black"/>
                </a:solidFill>
                <a:effectLst/>
                <a:uLnTx/>
                <a:uFillTx/>
                <a:latin typeface="Georgia"/>
                <a:ea typeface="+mn-ea"/>
                <a:cs typeface="+mn-cs"/>
              </a:rPr>
              <a:t>Ground Rules</a:t>
            </a:r>
          </a:p>
          <a:p>
            <a:pPr marL="82294" marR="0" lvl="0" indent="0" algn="l"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000" b="0" i="0" u="none" strike="noStrike" kern="1200" cap="none" spc="0" normalizeH="0" baseline="0" noProof="0" dirty="0">
              <a:ln>
                <a:noFill/>
              </a:ln>
              <a:solidFill>
                <a:prstClr val="black"/>
              </a:solidFill>
              <a:effectLst/>
              <a:uLnTx/>
              <a:uFillTx/>
              <a:latin typeface="Georgia"/>
              <a:ea typeface="+mn-ea"/>
              <a:cs typeface="+mn-cs"/>
            </a:endParaRPr>
          </a:p>
          <a:p>
            <a:pPr marL="365760" marR="0" lvl="0" indent="-256032" algn="l" defTabSz="914400" rtl="0" eaLnBrk="1" fontAlgn="auto" latinLnBrk="0" hangingPunct="1">
              <a:lnSpc>
                <a:spcPct val="100000"/>
              </a:lnSpc>
              <a:spcBef>
                <a:spcPts val="300"/>
              </a:spcBef>
              <a:spcAft>
                <a:spcPts val="0"/>
              </a:spcAft>
              <a:buClr>
                <a:srgbClr val="438086">
                  <a:lumMod val="75000"/>
                </a:srgbClr>
              </a:buClr>
              <a:buSzTx/>
              <a:buFont typeface="Georgia"/>
              <a:buChar char="•"/>
              <a:tabLst/>
              <a:defRPr/>
            </a:pPr>
            <a:r>
              <a:rPr kumimoji="0" lang="en-US" b="1" i="0" u="none" strike="noStrike" kern="1200" cap="none" spc="0" normalizeH="0" baseline="0" noProof="0" dirty="0">
                <a:ln>
                  <a:noFill/>
                </a:ln>
                <a:solidFill>
                  <a:srgbClr val="000000"/>
                </a:solidFill>
                <a:effectLst/>
                <a:uLnTx/>
                <a:uFillTx/>
                <a:latin typeface="Georgia"/>
                <a:ea typeface="+mn-ea"/>
                <a:cs typeface="+mn-cs"/>
              </a:rPr>
              <a:t>Any question is OK</a:t>
            </a:r>
          </a:p>
          <a:p>
            <a:pPr marL="365760" marR="0" lvl="0" indent="-256032" algn="l" defTabSz="914400" rtl="0" eaLnBrk="1" fontAlgn="auto" latinLnBrk="0" hangingPunct="1">
              <a:lnSpc>
                <a:spcPct val="100000"/>
              </a:lnSpc>
              <a:spcBef>
                <a:spcPts val="300"/>
              </a:spcBef>
              <a:spcAft>
                <a:spcPts val="0"/>
              </a:spcAft>
              <a:buClr>
                <a:srgbClr val="438086">
                  <a:lumMod val="75000"/>
                </a:srgbClr>
              </a:buClr>
              <a:buSzTx/>
              <a:buFont typeface="Georgia"/>
              <a:buChar char="•"/>
              <a:tabLst/>
              <a:defRPr/>
            </a:pPr>
            <a:r>
              <a:rPr kumimoji="0" lang="en-US" b="1" i="0" u="none" strike="noStrike" kern="1200" cap="none" spc="0" normalizeH="0" baseline="0" noProof="0" dirty="0">
                <a:ln>
                  <a:noFill/>
                </a:ln>
                <a:solidFill>
                  <a:srgbClr val="000000"/>
                </a:solidFill>
                <a:effectLst/>
                <a:uLnTx/>
                <a:uFillTx/>
                <a:latin typeface="Georgia"/>
                <a:ea typeface="+mn-ea"/>
                <a:cs typeface="+mn-cs"/>
              </a:rPr>
              <a:t>We all have different points of view</a:t>
            </a:r>
          </a:p>
          <a:p>
            <a:pPr marL="365760" marR="0" lvl="0" indent="-256032" algn="l" defTabSz="914400" rtl="0" eaLnBrk="1" fontAlgn="auto" latinLnBrk="0" hangingPunct="1">
              <a:lnSpc>
                <a:spcPct val="100000"/>
              </a:lnSpc>
              <a:spcBef>
                <a:spcPts val="300"/>
              </a:spcBef>
              <a:spcAft>
                <a:spcPts val="0"/>
              </a:spcAft>
              <a:buClr>
                <a:srgbClr val="438086">
                  <a:lumMod val="75000"/>
                </a:srgbClr>
              </a:buClr>
              <a:buSzTx/>
              <a:buFont typeface="Georgia"/>
              <a:buChar char="•"/>
              <a:tabLst/>
              <a:defRPr/>
            </a:pPr>
            <a:r>
              <a:rPr kumimoji="0" lang="en-US" b="1" i="0" u="none" strike="noStrike" kern="1200" cap="none" spc="0" normalizeH="0" baseline="0" noProof="0" dirty="0">
                <a:ln>
                  <a:noFill/>
                </a:ln>
                <a:solidFill>
                  <a:srgbClr val="000000"/>
                </a:solidFill>
                <a:effectLst/>
                <a:uLnTx/>
                <a:uFillTx/>
                <a:latin typeface="Georgia"/>
                <a:ea typeface="+mn-ea"/>
                <a:cs typeface="+mn-cs"/>
              </a:rPr>
              <a:t>Listen respectfully</a:t>
            </a:r>
          </a:p>
          <a:p>
            <a:pPr marL="365760" marR="0" lvl="0" indent="-256032" algn="l" defTabSz="914400" rtl="0" eaLnBrk="1" fontAlgn="auto" latinLnBrk="0" hangingPunct="1">
              <a:lnSpc>
                <a:spcPct val="100000"/>
              </a:lnSpc>
              <a:spcBef>
                <a:spcPts val="300"/>
              </a:spcBef>
              <a:spcAft>
                <a:spcPts val="0"/>
              </a:spcAft>
              <a:buClr>
                <a:srgbClr val="438086">
                  <a:lumMod val="75000"/>
                </a:srgbClr>
              </a:buClr>
              <a:buSzTx/>
              <a:buFont typeface="Georgia"/>
              <a:buChar char="•"/>
              <a:tabLst/>
              <a:defRPr/>
            </a:pPr>
            <a:r>
              <a:rPr kumimoji="0" lang="en-US" b="1" i="0" u="none" strike="noStrike" kern="1200" cap="none" spc="0" normalizeH="0" baseline="0" noProof="0" dirty="0">
                <a:ln>
                  <a:noFill/>
                </a:ln>
                <a:solidFill>
                  <a:srgbClr val="000000"/>
                </a:solidFill>
                <a:effectLst/>
                <a:uLnTx/>
                <a:uFillTx/>
                <a:latin typeface="Georgia"/>
                <a:ea typeface="+mn-ea"/>
                <a:cs typeface="+mn-cs"/>
              </a:rPr>
              <a:t>Right to Privacy</a:t>
            </a:r>
          </a:p>
          <a:p>
            <a:pPr marL="82294" marR="0" lvl="0" indent="0" algn="l"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000" b="1" i="0" u="none" strike="noStrike" kern="1200" cap="none" spc="0" normalizeH="0" baseline="0" noProof="0" dirty="0">
              <a:ln>
                <a:noFill/>
              </a:ln>
              <a:solidFill>
                <a:srgbClr val="000000"/>
              </a:solidFill>
              <a:effectLst/>
              <a:uLnTx/>
              <a:uFillTx/>
              <a:latin typeface="Georgia"/>
              <a:ea typeface="+mn-ea"/>
              <a:cs typeface="+mn-cs"/>
            </a:endParaRPr>
          </a:p>
          <a:p>
            <a:pPr marL="82294" marR="0" lvl="0" indent="0" algn="ctr"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000" b="1" i="0" u="none" strike="noStrike" kern="1200" cap="none" spc="0" normalizeH="0" baseline="0" noProof="0" dirty="0">
              <a:ln>
                <a:noFill/>
              </a:ln>
              <a:solidFill>
                <a:srgbClr val="000000"/>
              </a:solidFill>
              <a:effectLst/>
              <a:uLnTx/>
              <a:uFillTx/>
              <a:latin typeface="Georgia"/>
              <a:ea typeface="+mn-ea"/>
              <a:cs typeface="+mn-cs"/>
            </a:endParaRPr>
          </a:p>
          <a:p>
            <a:pPr marL="82294" marR="0" lvl="0" indent="0" algn="l"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2935052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t="9505" b="6881"/>
          <a:stretch/>
        </p:blipFill>
        <p:spPr>
          <a:xfrm>
            <a:off x="4234896" y="4182159"/>
            <a:ext cx="4267032" cy="2675841"/>
          </a:xfrm>
          <a:prstGeom prst="rect">
            <a:avLst/>
          </a:prstGeom>
        </p:spPr>
      </p:pic>
      <p:sp>
        <p:nvSpPr>
          <p:cNvPr id="2" name="Title 1"/>
          <p:cNvSpPr>
            <a:spLocks noGrp="1"/>
          </p:cNvSpPr>
          <p:nvPr>
            <p:ph type="title"/>
          </p:nvPr>
        </p:nvSpPr>
        <p:spPr/>
        <p:txBody>
          <a:bodyPr/>
          <a:lstStyle/>
          <a:p>
            <a:r>
              <a:rPr lang="en-US" b="1" dirty="0"/>
              <a:t>What is a Relationship?</a:t>
            </a:r>
          </a:p>
        </p:txBody>
      </p:sp>
      <p:sp>
        <p:nvSpPr>
          <p:cNvPr id="3" name="Content Placeholder 2"/>
          <p:cNvSpPr>
            <a:spLocks noGrp="1"/>
          </p:cNvSpPr>
          <p:nvPr>
            <p:ph idx="1"/>
          </p:nvPr>
        </p:nvSpPr>
        <p:spPr>
          <a:xfrm>
            <a:off x="3512198" y="2926657"/>
            <a:ext cx="5878830" cy="1040189"/>
          </a:xfrm>
        </p:spPr>
        <p:txBody>
          <a:bodyPr>
            <a:normAutofit/>
          </a:bodyPr>
          <a:lstStyle/>
          <a:p>
            <a:pPr marL="0" indent="0">
              <a:buNone/>
            </a:pPr>
            <a:r>
              <a:rPr lang="en-US" dirty="0"/>
              <a:t>Friends      Parents      Relatives     Pets </a:t>
            </a:r>
          </a:p>
        </p:txBody>
      </p:sp>
      <p:sp>
        <p:nvSpPr>
          <p:cNvPr id="4" name="TextBox 3"/>
          <p:cNvSpPr txBox="1"/>
          <p:nvPr/>
        </p:nvSpPr>
        <p:spPr>
          <a:xfrm>
            <a:off x="1528609" y="1562001"/>
            <a:ext cx="9776460" cy="1077218"/>
          </a:xfrm>
          <a:prstGeom prst="rect">
            <a:avLst/>
          </a:prstGeom>
          <a:noFill/>
        </p:spPr>
        <p:txBody>
          <a:bodyPr wrap="square" rtlCol="0">
            <a:spAutoFit/>
          </a:bodyPr>
          <a:lstStyle/>
          <a:p>
            <a:pPr algn="ctr"/>
            <a:r>
              <a:rPr lang="en-US" sz="3200" b="1" dirty="0"/>
              <a:t>The way in which two or more concepts, objects, or people are connected, or the state of being connected </a:t>
            </a:r>
          </a:p>
        </p:txBody>
      </p:sp>
      <p:sp>
        <p:nvSpPr>
          <p:cNvPr id="6" name="Content Placeholder 2"/>
          <p:cNvSpPr txBox="1">
            <a:spLocks/>
          </p:cNvSpPr>
          <p:nvPr/>
        </p:nvSpPr>
        <p:spPr>
          <a:xfrm>
            <a:off x="3136913" y="3428999"/>
            <a:ext cx="6629400" cy="50609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Teachers      Pastors      Bosses      Coworkers </a:t>
            </a:r>
          </a:p>
        </p:txBody>
      </p:sp>
      <p:grpSp>
        <p:nvGrpSpPr>
          <p:cNvPr id="7" name="Group 6"/>
          <p:cNvGrpSpPr/>
          <p:nvPr/>
        </p:nvGrpSpPr>
        <p:grpSpPr>
          <a:xfrm>
            <a:off x="-24617" y="27710"/>
            <a:ext cx="726575" cy="6858000"/>
            <a:chOff x="-24617" y="0"/>
            <a:chExt cx="726575" cy="6858000"/>
          </a:xfrm>
        </p:grpSpPr>
        <p:sp>
          <p:nvSpPr>
            <p:cNvPr id="8" name="Rectangle 7"/>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4652711" y="3067195"/>
            <a:ext cx="3670292" cy="710715"/>
            <a:chOff x="4062783" y="3067195"/>
            <a:chExt cx="3670292" cy="710715"/>
          </a:xfrm>
        </p:grpSpPr>
        <p:sp>
          <p:nvSpPr>
            <p:cNvPr id="14" name="Oval 13"/>
            <p:cNvSpPr/>
            <p:nvPr/>
          </p:nvSpPr>
          <p:spPr>
            <a:xfrm>
              <a:off x="4232789" y="3067665"/>
              <a:ext cx="191729" cy="191729"/>
            </a:xfrm>
            <a:prstGeom prst="ellipse">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062783" y="3570007"/>
              <a:ext cx="191729" cy="191729"/>
            </a:xfrm>
            <a:prstGeom prst="ellipse">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86755" y="3586181"/>
              <a:ext cx="191729" cy="191729"/>
            </a:xfrm>
            <a:prstGeom prst="ellipse">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023435" y="3586181"/>
              <a:ext cx="191729" cy="191729"/>
            </a:xfrm>
            <a:prstGeom prst="ellipse">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541346" y="3067195"/>
              <a:ext cx="191729" cy="191729"/>
            </a:xfrm>
            <a:prstGeom prst="ellipse">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91572" y="3067195"/>
              <a:ext cx="191729" cy="191729"/>
            </a:xfrm>
            <a:prstGeom prst="ellipse">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576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Forms of Effective Communication</a:t>
            </a:r>
          </a:p>
        </p:txBody>
      </p:sp>
      <p:sp>
        <p:nvSpPr>
          <p:cNvPr id="5" name="Text Placeholder 4"/>
          <p:cNvSpPr>
            <a:spLocks noGrp="1"/>
          </p:cNvSpPr>
          <p:nvPr>
            <p:ph type="body" idx="1"/>
          </p:nvPr>
        </p:nvSpPr>
        <p:spPr/>
        <p:txBody>
          <a:bodyPr>
            <a:normAutofit fontScale="77500" lnSpcReduction="20000"/>
          </a:bodyPr>
          <a:lstStyle/>
          <a:p>
            <a:r>
              <a:rPr lang="en-US" sz="4000" dirty="0"/>
              <a:t>Verbal</a:t>
            </a:r>
            <a:r>
              <a:rPr lang="en-US" sz="4800" dirty="0"/>
              <a:t>	</a:t>
            </a:r>
          </a:p>
        </p:txBody>
      </p:sp>
      <p:sp>
        <p:nvSpPr>
          <p:cNvPr id="6" name="Content Placeholder 5"/>
          <p:cNvSpPr>
            <a:spLocks noGrp="1"/>
          </p:cNvSpPr>
          <p:nvPr>
            <p:ph sz="half" idx="2"/>
          </p:nvPr>
        </p:nvSpPr>
        <p:spPr>
          <a:xfrm>
            <a:off x="1267486" y="2505075"/>
            <a:ext cx="5157787" cy="3684588"/>
          </a:xfrm>
        </p:spPr>
        <p:txBody>
          <a:bodyPr/>
          <a:lstStyle/>
          <a:p>
            <a:pPr marL="257168" indent="-257168" fontAlgn="base">
              <a:spcBef>
                <a:spcPct val="0"/>
              </a:spcBef>
              <a:spcAft>
                <a:spcPts val="450"/>
              </a:spcAft>
              <a:buClr>
                <a:srgbClr val="438086">
                  <a:lumMod val="75000"/>
                </a:srgbClr>
              </a:buClr>
            </a:pPr>
            <a:r>
              <a:rPr lang="en-US" dirty="0">
                <a:solidFill>
                  <a:prstClr val="black"/>
                </a:solidFill>
                <a:latin typeface="Arial" charset="0"/>
              </a:rPr>
              <a:t>Listens</a:t>
            </a:r>
          </a:p>
          <a:p>
            <a:pPr marL="257168" indent="-257168" fontAlgn="base">
              <a:spcBef>
                <a:spcPct val="0"/>
              </a:spcBef>
              <a:spcAft>
                <a:spcPts val="450"/>
              </a:spcAft>
              <a:buClr>
                <a:srgbClr val="438086">
                  <a:lumMod val="75000"/>
                </a:srgbClr>
              </a:buClr>
            </a:pPr>
            <a:r>
              <a:rPr lang="en-US" dirty="0">
                <a:solidFill>
                  <a:prstClr val="black"/>
                </a:solidFill>
                <a:latin typeface="Arial" charset="0"/>
              </a:rPr>
              <a:t>Clarifies</a:t>
            </a:r>
          </a:p>
          <a:p>
            <a:pPr marL="257168" indent="-257168" fontAlgn="base">
              <a:spcBef>
                <a:spcPct val="0"/>
              </a:spcBef>
              <a:spcAft>
                <a:spcPts val="450"/>
              </a:spcAft>
              <a:buClr>
                <a:srgbClr val="438086">
                  <a:lumMod val="75000"/>
                </a:srgbClr>
              </a:buClr>
            </a:pPr>
            <a:r>
              <a:rPr lang="en-US" dirty="0">
                <a:solidFill>
                  <a:prstClr val="black"/>
                </a:solidFill>
                <a:latin typeface="Arial" charset="0"/>
              </a:rPr>
              <a:t>Encourages empathically</a:t>
            </a:r>
          </a:p>
          <a:p>
            <a:pPr marL="257168" indent="-257168" fontAlgn="base">
              <a:spcBef>
                <a:spcPct val="0"/>
              </a:spcBef>
              <a:spcAft>
                <a:spcPts val="450"/>
              </a:spcAft>
              <a:buClr>
                <a:srgbClr val="438086">
                  <a:lumMod val="75000"/>
                </a:srgbClr>
              </a:buClr>
            </a:pPr>
            <a:r>
              <a:rPr lang="en-US" dirty="0">
                <a:solidFill>
                  <a:prstClr val="black"/>
                </a:solidFill>
                <a:latin typeface="Arial" charset="0"/>
              </a:rPr>
              <a:t>Acknowledges</a:t>
            </a:r>
          </a:p>
          <a:p>
            <a:pPr marL="257168" indent="-257168" fontAlgn="base">
              <a:spcBef>
                <a:spcPct val="0"/>
              </a:spcBef>
              <a:spcAft>
                <a:spcPts val="450"/>
              </a:spcAft>
              <a:buClr>
                <a:srgbClr val="438086">
                  <a:lumMod val="75000"/>
                </a:srgbClr>
              </a:buClr>
            </a:pPr>
            <a:r>
              <a:rPr lang="en-US" dirty="0">
                <a:solidFill>
                  <a:prstClr val="black"/>
                </a:solidFill>
                <a:latin typeface="Arial" charset="0"/>
              </a:rPr>
              <a:t>Restates/repeats</a:t>
            </a:r>
          </a:p>
          <a:p>
            <a:endParaRPr lang="en-US" dirty="0"/>
          </a:p>
        </p:txBody>
      </p:sp>
      <p:sp>
        <p:nvSpPr>
          <p:cNvPr id="7" name="Text Placeholder 6"/>
          <p:cNvSpPr>
            <a:spLocks noGrp="1"/>
          </p:cNvSpPr>
          <p:nvPr>
            <p:ph type="body" sz="quarter" idx="3"/>
          </p:nvPr>
        </p:nvSpPr>
        <p:spPr/>
        <p:txBody>
          <a:bodyPr>
            <a:normAutofit fontScale="92500" lnSpcReduction="20000"/>
          </a:bodyPr>
          <a:lstStyle/>
          <a:p>
            <a:r>
              <a:rPr lang="en-US" sz="4000" dirty="0"/>
              <a:t>Nonverbal</a:t>
            </a:r>
          </a:p>
        </p:txBody>
      </p:sp>
      <p:sp>
        <p:nvSpPr>
          <p:cNvPr id="8" name="Content Placeholder 7"/>
          <p:cNvSpPr>
            <a:spLocks noGrp="1"/>
          </p:cNvSpPr>
          <p:nvPr>
            <p:ph sz="quarter" idx="4"/>
          </p:nvPr>
        </p:nvSpPr>
        <p:spPr>
          <a:xfrm>
            <a:off x="6599898" y="2505075"/>
            <a:ext cx="5183188" cy="3684588"/>
          </a:xfrm>
        </p:spPr>
        <p:txBody>
          <a:bodyPr/>
          <a:lstStyle/>
          <a:p>
            <a:pPr marL="257168" indent="-257168" fontAlgn="base">
              <a:spcBef>
                <a:spcPct val="0"/>
              </a:spcBef>
              <a:spcAft>
                <a:spcPts val="450"/>
              </a:spcAft>
              <a:buClr>
                <a:srgbClr val="438086">
                  <a:lumMod val="75000"/>
                </a:srgbClr>
              </a:buClr>
            </a:pPr>
            <a:r>
              <a:rPr lang="en-US" dirty="0">
                <a:solidFill>
                  <a:prstClr val="black"/>
                </a:solidFill>
                <a:latin typeface="Arial" charset="0"/>
              </a:rPr>
              <a:t>Relaxes</a:t>
            </a:r>
          </a:p>
          <a:p>
            <a:pPr marL="257168" indent="-257168" fontAlgn="base">
              <a:spcBef>
                <a:spcPct val="0"/>
              </a:spcBef>
              <a:spcAft>
                <a:spcPts val="450"/>
              </a:spcAft>
              <a:buClr>
                <a:srgbClr val="438086">
                  <a:lumMod val="75000"/>
                </a:srgbClr>
              </a:buClr>
            </a:pPr>
            <a:r>
              <a:rPr lang="en-US" dirty="0">
                <a:solidFill>
                  <a:prstClr val="black"/>
                </a:solidFill>
                <a:latin typeface="Arial" charset="0"/>
              </a:rPr>
              <a:t>Opens up</a:t>
            </a:r>
          </a:p>
          <a:p>
            <a:pPr marL="257168" indent="-257168" fontAlgn="base">
              <a:spcBef>
                <a:spcPct val="0"/>
              </a:spcBef>
              <a:spcAft>
                <a:spcPts val="450"/>
              </a:spcAft>
              <a:buClr>
                <a:srgbClr val="438086">
                  <a:lumMod val="75000"/>
                </a:srgbClr>
              </a:buClr>
            </a:pPr>
            <a:r>
              <a:rPr lang="en-US" dirty="0">
                <a:solidFill>
                  <a:prstClr val="black"/>
                </a:solidFill>
                <a:latin typeface="Arial" charset="0"/>
              </a:rPr>
              <a:t>Leans forward</a:t>
            </a:r>
          </a:p>
          <a:p>
            <a:pPr marL="257168" indent="-257168" fontAlgn="base">
              <a:spcBef>
                <a:spcPct val="0"/>
              </a:spcBef>
              <a:spcAft>
                <a:spcPts val="450"/>
              </a:spcAft>
              <a:buClr>
                <a:srgbClr val="438086">
                  <a:lumMod val="75000"/>
                </a:srgbClr>
              </a:buClr>
            </a:pPr>
            <a:r>
              <a:rPr lang="en-US" dirty="0">
                <a:solidFill>
                  <a:prstClr val="black"/>
                </a:solidFill>
                <a:latin typeface="Arial" charset="0"/>
              </a:rPr>
              <a:t>Establishes eye contact</a:t>
            </a:r>
          </a:p>
          <a:p>
            <a:pPr marL="257168" indent="-257168" fontAlgn="base">
              <a:spcBef>
                <a:spcPct val="0"/>
              </a:spcBef>
              <a:spcAft>
                <a:spcPts val="450"/>
              </a:spcAft>
              <a:buClr>
                <a:srgbClr val="438086">
                  <a:lumMod val="75000"/>
                </a:srgbClr>
              </a:buClr>
            </a:pPr>
            <a:r>
              <a:rPr lang="en-US" dirty="0">
                <a:solidFill>
                  <a:prstClr val="black"/>
                </a:solidFill>
                <a:latin typeface="Arial" charset="0"/>
              </a:rPr>
              <a:t>Shows appropriate facial expressions</a:t>
            </a:r>
          </a:p>
          <a:p>
            <a:endParaRPr lang="en-US" dirty="0"/>
          </a:p>
        </p:txBody>
      </p:sp>
      <p:grpSp>
        <p:nvGrpSpPr>
          <p:cNvPr id="9" name="Group 8"/>
          <p:cNvGrpSpPr/>
          <p:nvPr/>
        </p:nvGrpSpPr>
        <p:grpSpPr>
          <a:xfrm>
            <a:off x="-24617" y="0"/>
            <a:ext cx="726575" cy="6858000"/>
            <a:chOff x="-24617" y="0"/>
            <a:chExt cx="726575" cy="6858000"/>
          </a:xfrm>
        </p:grpSpPr>
        <p:sp>
          <p:nvSpPr>
            <p:cNvPr id="10" name="Rectangle 9"/>
            <p:cNvSpPr/>
            <p:nvPr/>
          </p:nvSpPr>
          <p:spPr>
            <a:xfrm>
              <a:off x="-24617" y="0"/>
              <a:ext cx="341673" cy="6858000"/>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4070" y="0"/>
              <a:ext cx="447888" cy="68580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7056" y="0"/>
              <a:ext cx="142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6200000">
              <a:off x="-3128766" y="3390563"/>
              <a:ext cx="6858000" cy="76873"/>
            </a:xfrm>
            <a:prstGeom prst="rect">
              <a:avLst/>
            </a:prstGeom>
            <a:solidFill>
              <a:srgbClr val="91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0266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10554</TotalTime>
  <Words>2967</Words>
  <Application>Microsoft Office PowerPoint</Application>
  <PresentationFormat>Widescreen</PresentationFormat>
  <Paragraphs>452</Paragraphs>
  <Slides>41</Slides>
  <Notes>31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41</vt:i4>
      </vt:variant>
    </vt:vector>
  </HeadingPairs>
  <TitlesOfParts>
    <vt:vector size="52" baseType="lpstr">
      <vt:lpstr>Arial</vt:lpstr>
      <vt:lpstr>Calibri</vt:lpstr>
      <vt:lpstr>Century Gothic</vt:lpstr>
      <vt:lpstr>Georgia</vt:lpstr>
      <vt:lpstr>Trebuchet MS</vt:lpstr>
      <vt:lpstr>Wingdings</vt:lpstr>
      <vt:lpstr>Wingdings 2</vt:lpstr>
      <vt:lpstr>Wingdings 3</vt:lpstr>
      <vt:lpstr>Urban</vt:lpstr>
      <vt:lpstr>1_Urban</vt:lpstr>
      <vt:lpstr>Ion Boardroom</vt:lpstr>
      <vt:lpstr>Healthy Relationships </vt:lpstr>
      <vt:lpstr>Pre-Survey Link</vt:lpstr>
      <vt:lpstr>Everyone deserves quality health care!</vt:lpstr>
      <vt:lpstr>PowerPoint Presentation</vt:lpstr>
      <vt:lpstr>Reproductive Health Services and Family Planning Priorities</vt:lpstr>
      <vt:lpstr>PowerPoint Presentation</vt:lpstr>
      <vt:lpstr>PowerPoint Presentation</vt:lpstr>
      <vt:lpstr>What is a Relationship?</vt:lpstr>
      <vt:lpstr>Forms of Effective Communication</vt:lpstr>
      <vt:lpstr>What Makes A Healthy Relationship?</vt:lpstr>
      <vt:lpstr>PowerPoint Presentation</vt:lpstr>
      <vt:lpstr>Signs of a Healthy Relationship</vt:lpstr>
      <vt:lpstr>Good Communication </vt:lpstr>
      <vt:lpstr>Boundaries </vt:lpstr>
      <vt:lpstr>Digital Boundaries </vt:lpstr>
      <vt:lpstr>Personal Rights in a Relationship You have a right to:</vt:lpstr>
      <vt:lpstr>Conflict Resolution </vt:lpstr>
      <vt:lpstr>Communicating When You Are Angry </vt:lpstr>
      <vt:lpstr>Unhealthy Relationships </vt:lpstr>
      <vt:lpstr>PowerPoint Presentation</vt:lpstr>
      <vt:lpstr>PowerPoint Presentation</vt:lpstr>
      <vt:lpstr>Statistics </vt:lpstr>
      <vt:lpstr>Types of Abuse </vt:lpstr>
      <vt:lpstr>Warning Signs of Dating Abuse</vt:lpstr>
      <vt:lpstr>Warning Signs- Victim </vt:lpstr>
      <vt:lpstr>What is Consent?</vt:lpstr>
      <vt:lpstr>Red Flags That Your Partner Doesn’t Respect Consent  </vt:lpstr>
      <vt:lpstr>Consent can be given if a person is not…</vt:lpstr>
      <vt:lpstr>Coercion </vt:lpstr>
      <vt:lpstr>Forms of Coercion </vt:lpstr>
      <vt:lpstr>Sexual Assault- Felony </vt:lpstr>
      <vt:lpstr>Feelings Someone May Experience When Leaving an Abusive Relationship</vt:lpstr>
      <vt:lpstr>How Can You Help?</vt:lpstr>
      <vt:lpstr>If You Are Being Abused</vt:lpstr>
      <vt:lpstr>Support Systems </vt:lpstr>
      <vt:lpstr>Safety Planning Tips When In An Abusive Relationship</vt:lpstr>
      <vt:lpstr>Emotional Planning</vt:lpstr>
      <vt:lpstr>Summary </vt:lpstr>
      <vt:lpstr>PowerPoint Presentation</vt:lpstr>
      <vt:lpstr>Post Survey</vt:lpstr>
      <vt:lpstr>Thank you!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Hingst</dc:creator>
  <cp:lastModifiedBy>Amy Pinkston</cp:lastModifiedBy>
  <cp:revision>135</cp:revision>
  <cp:lastPrinted>2021-04-19T20:19:41Z</cp:lastPrinted>
  <dcterms:created xsi:type="dcterms:W3CDTF">2018-11-28T17:13:18Z</dcterms:created>
  <dcterms:modified xsi:type="dcterms:W3CDTF">2023-08-21T16:31:40Z</dcterms:modified>
</cp:coreProperties>
</file>